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95"/>
  </p:notesMasterIdLst>
  <p:sldIdLst>
    <p:sldId id="256" r:id="rId5"/>
    <p:sldId id="401" r:id="rId6"/>
    <p:sldId id="298" r:id="rId7"/>
    <p:sldId id="406" r:id="rId8"/>
    <p:sldId id="299" r:id="rId9"/>
    <p:sldId id="411" r:id="rId10"/>
    <p:sldId id="421" r:id="rId11"/>
    <p:sldId id="420" r:id="rId12"/>
    <p:sldId id="423" r:id="rId13"/>
    <p:sldId id="259" r:id="rId14"/>
    <p:sldId id="424" r:id="rId15"/>
    <p:sldId id="260" r:id="rId16"/>
    <p:sldId id="425" r:id="rId17"/>
    <p:sldId id="261" r:id="rId18"/>
    <p:sldId id="426" r:id="rId19"/>
    <p:sldId id="262" r:id="rId20"/>
    <p:sldId id="427" r:id="rId21"/>
    <p:sldId id="263" r:id="rId22"/>
    <p:sldId id="428" r:id="rId23"/>
    <p:sldId id="264" r:id="rId24"/>
    <p:sldId id="429" r:id="rId25"/>
    <p:sldId id="265" r:id="rId26"/>
    <p:sldId id="430" r:id="rId27"/>
    <p:sldId id="266" r:id="rId28"/>
    <p:sldId id="431" r:id="rId29"/>
    <p:sldId id="407" r:id="rId30"/>
    <p:sldId id="402" r:id="rId31"/>
    <p:sldId id="267" r:id="rId32"/>
    <p:sldId id="432" r:id="rId33"/>
    <p:sldId id="268" r:id="rId34"/>
    <p:sldId id="433" r:id="rId35"/>
    <p:sldId id="269" r:id="rId36"/>
    <p:sldId id="434" r:id="rId37"/>
    <p:sldId id="270" r:id="rId38"/>
    <p:sldId id="408" r:id="rId39"/>
    <p:sldId id="412" r:id="rId40"/>
    <p:sldId id="422" r:id="rId41"/>
    <p:sldId id="271" r:id="rId42"/>
    <p:sldId id="435" r:id="rId43"/>
    <p:sldId id="272" r:id="rId44"/>
    <p:sldId id="436" r:id="rId45"/>
    <p:sldId id="273" r:id="rId46"/>
    <p:sldId id="437" r:id="rId47"/>
    <p:sldId id="274" r:id="rId48"/>
    <p:sldId id="438" r:id="rId49"/>
    <p:sldId id="275" r:id="rId50"/>
    <p:sldId id="439" r:id="rId51"/>
    <p:sldId id="276" r:id="rId52"/>
    <p:sldId id="440" r:id="rId53"/>
    <p:sldId id="277" r:id="rId54"/>
    <p:sldId id="441" r:id="rId55"/>
    <p:sldId id="278" r:id="rId56"/>
    <p:sldId id="442" r:id="rId57"/>
    <p:sldId id="409" r:id="rId58"/>
    <p:sldId id="413" r:id="rId59"/>
    <p:sldId id="279" r:id="rId60"/>
    <p:sldId id="443" r:id="rId61"/>
    <p:sldId id="280" r:id="rId62"/>
    <p:sldId id="444" r:id="rId63"/>
    <p:sldId id="281" r:id="rId64"/>
    <p:sldId id="449" r:id="rId65"/>
    <p:sldId id="282" r:id="rId66"/>
    <p:sldId id="450" r:id="rId67"/>
    <p:sldId id="451" r:id="rId68"/>
    <p:sldId id="410" r:id="rId69"/>
    <p:sldId id="414" r:id="rId70"/>
    <p:sldId id="257" r:id="rId71"/>
    <p:sldId id="448" r:id="rId72"/>
    <p:sldId id="452" r:id="rId73"/>
    <p:sldId id="453" r:id="rId74"/>
    <p:sldId id="415" r:id="rId75"/>
    <p:sldId id="416" r:id="rId76"/>
    <p:sldId id="283" r:id="rId77"/>
    <p:sldId id="446" r:id="rId78"/>
    <p:sldId id="284" r:id="rId79"/>
    <p:sldId id="445" r:id="rId80"/>
    <p:sldId id="285" r:id="rId81"/>
    <p:sldId id="447" r:id="rId82"/>
    <p:sldId id="405" r:id="rId83"/>
    <p:sldId id="286" r:id="rId84"/>
    <p:sldId id="294" r:id="rId85"/>
    <p:sldId id="295" r:id="rId86"/>
    <p:sldId id="296" r:id="rId87"/>
    <p:sldId id="287" r:id="rId88"/>
    <p:sldId id="288" r:id="rId89"/>
    <p:sldId id="289" r:id="rId90"/>
    <p:sldId id="290" r:id="rId91"/>
    <p:sldId id="291" r:id="rId92"/>
    <p:sldId id="292" r:id="rId93"/>
    <p:sldId id="293" r:id="rId94"/>
  </p:sldIdLst>
  <p:sldSz cx="12204700" cy="6840538"/>
  <p:notesSz cx="6858000" cy="9144000"/>
  <p:defaultTextStyl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261"/>
    <a:srgbClr val="7DB2DF"/>
    <a:srgbClr val="BDD5EF"/>
    <a:srgbClr val="CD1D2B"/>
    <a:srgbClr val="6063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6" d="100"/>
          <a:sy n="96" d="100"/>
        </p:scale>
        <p:origin x="64" y="1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15F87C-AB53-4A4C-A058-6B4CE4C97F56}" type="datetimeFigureOut">
              <a:t>2/7/2023</a:t>
            </a:fld>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3C9BE4-611D-4C92-ACDF-CFB8A649F85B}" type="slidenum">
              <a:t>‹#›</a:t>
            </a:fld>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5800"/>
            <a:ext cx="61150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3C9BE4-611D-4C92-ACDF-CFB8A649F85B}" type="slidenum">
              <a:rPr lang="en-US" smtClean="0"/>
              <a:t>5</a:t>
            </a:fld>
            <a:endParaRPr lang="en-US"/>
          </a:p>
        </p:txBody>
      </p:sp>
    </p:spTree>
    <p:extLst>
      <p:ext uri="{BB962C8B-B14F-4D97-AF65-F5344CB8AC3E}">
        <p14:creationId xmlns:p14="http://schemas.microsoft.com/office/powerpoint/2010/main" val="1295955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5800"/>
            <a:ext cx="61150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3C9BE4-611D-4C92-ACDF-CFB8A649F85B}" type="slidenum">
              <a:rPr lang="en-US" smtClean="0"/>
              <a:t>61</a:t>
            </a:fld>
            <a:endParaRPr lang="en-US"/>
          </a:p>
        </p:txBody>
      </p:sp>
    </p:spTree>
    <p:extLst>
      <p:ext uri="{BB962C8B-B14F-4D97-AF65-F5344CB8AC3E}">
        <p14:creationId xmlns:p14="http://schemas.microsoft.com/office/powerpoint/2010/main" val="2844314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5800"/>
            <a:ext cx="61150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3C9BE4-611D-4C92-ACDF-CFB8A649F85B}" type="slidenum">
              <a:rPr lang="en-US" smtClean="0"/>
              <a:t>66</a:t>
            </a:fld>
            <a:endParaRPr lang="en-US"/>
          </a:p>
        </p:txBody>
      </p:sp>
    </p:spTree>
    <p:extLst>
      <p:ext uri="{BB962C8B-B14F-4D97-AF65-F5344CB8AC3E}">
        <p14:creationId xmlns:p14="http://schemas.microsoft.com/office/powerpoint/2010/main" val="1793266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5800"/>
            <a:ext cx="61150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3C9BE4-611D-4C92-ACDF-CFB8A649F85B}" type="slidenum">
              <a:rPr lang="en-US" smtClean="0"/>
              <a:t>72</a:t>
            </a:fld>
            <a:endParaRPr lang="en-US"/>
          </a:p>
        </p:txBody>
      </p:sp>
    </p:spTree>
    <p:extLst>
      <p:ext uri="{BB962C8B-B14F-4D97-AF65-F5344CB8AC3E}">
        <p14:creationId xmlns:p14="http://schemas.microsoft.com/office/powerpoint/2010/main" val="494934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5800"/>
            <a:ext cx="61150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3C9BE4-611D-4C92-ACDF-CFB8A649F85B}" type="slidenum">
              <a:rPr lang="en-US" smtClean="0"/>
              <a:t>79</a:t>
            </a:fld>
            <a:endParaRPr lang="en-US"/>
          </a:p>
        </p:txBody>
      </p:sp>
    </p:spTree>
    <p:extLst>
      <p:ext uri="{BB962C8B-B14F-4D97-AF65-F5344CB8AC3E}">
        <p14:creationId xmlns:p14="http://schemas.microsoft.com/office/powerpoint/2010/main" val="3487446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5800"/>
            <a:ext cx="61150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3C9BE4-611D-4C92-ACDF-CFB8A649F85B}" type="slidenum">
              <a:rPr lang="en-US" smtClean="0"/>
              <a:t>6</a:t>
            </a:fld>
            <a:endParaRPr lang="en-US"/>
          </a:p>
        </p:txBody>
      </p:sp>
    </p:spTree>
    <p:extLst>
      <p:ext uri="{BB962C8B-B14F-4D97-AF65-F5344CB8AC3E}">
        <p14:creationId xmlns:p14="http://schemas.microsoft.com/office/powerpoint/2010/main" val="1598347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5800"/>
            <a:ext cx="61150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3C9BE4-611D-4C92-ACDF-CFB8A649F85B}" type="slidenum">
              <a:rPr lang="en-US" smtClean="0"/>
              <a:t>7</a:t>
            </a:fld>
            <a:endParaRPr lang="en-US"/>
          </a:p>
        </p:txBody>
      </p:sp>
    </p:spTree>
    <p:extLst>
      <p:ext uri="{BB962C8B-B14F-4D97-AF65-F5344CB8AC3E}">
        <p14:creationId xmlns:p14="http://schemas.microsoft.com/office/powerpoint/2010/main" val="1881817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5800"/>
            <a:ext cx="61150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3C9BE4-611D-4C92-ACDF-CFB8A649F85B}" type="slidenum">
              <a:rPr lang="en-US" smtClean="0"/>
              <a:t>27</a:t>
            </a:fld>
            <a:endParaRPr lang="en-US"/>
          </a:p>
        </p:txBody>
      </p:sp>
    </p:spTree>
    <p:extLst>
      <p:ext uri="{BB962C8B-B14F-4D97-AF65-F5344CB8AC3E}">
        <p14:creationId xmlns:p14="http://schemas.microsoft.com/office/powerpoint/2010/main" val="2117902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5800"/>
            <a:ext cx="61150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3C9BE4-611D-4C92-ACDF-CFB8A649F85B}" type="slidenum">
              <a:rPr lang="en-US" smtClean="0"/>
              <a:t>36</a:t>
            </a:fld>
            <a:endParaRPr lang="en-US"/>
          </a:p>
        </p:txBody>
      </p:sp>
    </p:spTree>
    <p:extLst>
      <p:ext uri="{BB962C8B-B14F-4D97-AF65-F5344CB8AC3E}">
        <p14:creationId xmlns:p14="http://schemas.microsoft.com/office/powerpoint/2010/main" val="4138661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5800"/>
            <a:ext cx="61150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3C9BE4-611D-4C92-ACDF-CFB8A649F85B}" type="slidenum">
              <a:rPr lang="en-US" smtClean="0"/>
              <a:t>37</a:t>
            </a:fld>
            <a:endParaRPr lang="en-US"/>
          </a:p>
        </p:txBody>
      </p:sp>
    </p:spTree>
    <p:extLst>
      <p:ext uri="{BB962C8B-B14F-4D97-AF65-F5344CB8AC3E}">
        <p14:creationId xmlns:p14="http://schemas.microsoft.com/office/powerpoint/2010/main" val="3672419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5800"/>
            <a:ext cx="61150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3C9BE4-611D-4C92-ACDF-CFB8A649F85B}" type="slidenum">
              <a:rPr lang="en-US" smtClean="0"/>
              <a:t>38</a:t>
            </a:fld>
            <a:endParaRPr lang="en-US"/>
          </a:p>
        </p:txBody>
      </p:sp>
    </p:spTree>
    <p:extLst>
      <p:ext uri="{BB962C8B-B14F-4D97-AF65-F5344CB8AC3E}">
        <p14:creationId xmlns:p14="http://schemas.microsoft.com/office/powerpoint/2010/main" val="492372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5800"/>
            <a:ext cx="61150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3C9BE4-611D-4C92-ACDF-CFB8A649F85B}" type="slidenum">
              <a:rPr lang="en-US" smtClean="0"/>
              <a:t>39</a:t>
            </a:fld>
            <a:endParaRPr lang="en-US"/>
          </a:p>
        </p:txBody>
      </p:sp>
    </p:spTree>
    <p:extLst>
      <p:ext uri="{BB962C8B-B14F-4D97-AF65-F5344CB8AC3E}">
        <p14:creationId xmlns:p14="http://schemas.microsoft.com/office/powerpoint/2010/main" val="3079913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1475" y="685800"/>
            <a:ext cx="61150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3C9BE4-611D-4C92-ACDF-CFB8A649F85B}" type="slidenum">
              <a:rPr lang="en-US" smtClean="0"/>
              <a:t>55</a:t>
            </a:fld>
            <a:endParaRPr lang="en-US"/>
          </a:p>
        </p:txBody>
      </p:sp>
    </p:spTree>
    <p:extLst>
      <p:ext uri="{BB962C8B-B14F-4D97-AF65-F5344CB8AC3E}">
        <p14:creationId xmlns:p14="http://schemas.microsoft.com/office/powerpoint/2010/main" val="2568781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5300" y="2124833"/>
            <a:ext cx="10373400" cy="1466166"/>
          </a:xfrm>
        </p:spPr>
        <p:txBody>
          <a:bodyPr/>
          <a:lstStyle/>
          <a:p>
            <a:r>
              <a:t>Click to edit Master title style</a:t>
            </a:r>
          </a:p>
        </p:txBody>
      </p:sp>
      <p:sp>
        <p:nvSpPr>
          <p:cNvPr id="3" name="Subtitle 2"/>
          <p:cNvSpPr>
            <a:spLocks noGrp="1"/>
          </p:cNvSpPr>
          <p:nvPr>
            <p:ph type="subTitle" idx="1"/>
          </p:nvPr>
        </p:nvSpPr>
        <p:spPr>
          <a:xfrm>
            <a:off x="1830600" y="3876000"/>
            <a:ext cx="8542800" cy="1748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t>Click to edit Master subtitle style</a:t>
            </a:r>
          </a:p>
        </p:txBody>
      </p:sp>
      <p:sp>
        <p:nvSpPr>
          <p:cNvPr id="4" name="Date Placeholder 3"/>
          <p:cNvSpPr>
            <a:spLocks noGrp="1"/>
          </p:cNvSpPr>
          <p:nvPr>
            <p:ph type="dt" sz="half" idx="10"/>
          </p:nvPr>
        </p:nvSpPr>
        <p:spPr/>
        <p:txBody>
          <a:bodyPr/>
          <a:lstStyle/>
          <a:p>
            <a:fld id="{99A38F12-06BF-472D-95F1-992773FBDEC8}" type="datetimeFigureOut">
              <a:t>2/7/2023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9A38F12-06BF-472D-95F1-992773FBDEC8}" type="datetimeFigureOut">
              <a:t>2/7/2023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7900" y="273917"/>
            <a:ext cx="2745900" cy="5836167"/>
          </a:xfrm>
        </p:spPr>
        <p:txBody>
          <a:bodyPr vert="eaVert"/>
          <a:lstStyle/>
          <a:p>
            <a:r>
              <a:t>Click to edit Master title style</a:t>
            </a:r>
          </a:p>
        </p:txBody>
      </p:sp>
      <p:sp>
        <p:nvSpPr>
          <p:cNvPr id="3" name="Vertical Text Placeholder 2"/>
          <p:cNvSpPr>
            <a:spLocks noGrp="1"/>
          </p:cNvSpPr>
          <p:nvPr>
            <p:ph type="body" orient="vert" idx="1"/>
          </p:nvPr>
        </p:nvSpPr>
        <p:spPr>
          <a:xfrm>
            <a:off x="610200" y="273917"/>
            <a:ext cx="8034300" cy="5836167"/>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9A38F12-06BF-472D-95F1-992773FBDEC8}" type="datetimeFigureOut">
              <a:t>2/7/2023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99A38F12-06BF-472D-95F1-992773FBDEC8}" type="datetimeFigureOut">
              <a:t>2/7/2023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4031" y="4395333"/>
            <a:ext cx="10373400" cy="1358500"/>
          </a:xfrm>
        </p:spPr>
        <p:txBody>
          <a:bodyPr anchor="t"/>
          <a:lstStyle>
            <a:lvl1pPr algn="l">
              <a:defRPr sz="4000" b="1" cap="all"/>
            </a:lvl1pPr>
          </a:lstStyle>
          <a:p>
            <a:r>
              <a:t>Click to edit Master title style</a:t>
            </a:r>
          </a:p>
        </p:txBody>
      </p:sp>
      <p:sp>
        <p:nvSpPr>
          <p:cNvPr id="3" name="Text Placeholder 2"/>
          <p:cNvSpPr>
            <a:spLocks noGrp="1"/>
          </p:cNvSpPr>
          <p:nvPr>
            <p:ph type="body" idx="1"/>
          </p:nvPr>
        </p:nvSpPr>
        <p:spPr>
          <a:xfrm>
            <a:off x="964031" y="2899084"/>
            <a:ext cx="10373400" cy="1496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99A38F12-06BF-472D-95F1-992773FBDEC8}" type="datetimeFigureOut">
              <a:t>2/7/2023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sz="half" idx="1"/>
          </p:nvPr>
        </p:nvSpPr>
        <p:spPr>
          <a:xfrm>
            <a:off x="610200" y="1596000"/>
            <a:ext cx="5390100" cy="45140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203700" y="1596000"/>
            <a:ext cx="5390100" cy="45140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99A38F12-06BF-472D-95F1-992773FBDEC8}" type="datetimeFigureOut">
              <a:t>2/7/2023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t>Click to edit Master title style</a:t>
            </a:r>
          </a:p>
        </p:txBody>
      </p:sp>
      <p:sp>
        <p:nvSpPr>
          <p:cNvPr id="3" name="Text Placeholder 2"/>
          <p:cNvSpPr>
            <a:spLocks noGrp="1"/>
          </p:cNvSpPr>
          <p:nvPr>
            <p:ph type="body" idx="1"/>
          </p:nvPr>
        </p:nvSpPr>
        <p:spPr>
          <a:xfrm>
            <a:off x="610200" y="1531083"/>
            <a:ext cx="5392219" cy="63808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610200" y="2169166"/>
            <a:ext cx="5392219" cy="394091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199462" y="1531083"/>
            <a:ext cx="5394337" cy="63808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199462" y="2169166"/>
            <a:ext cx="5394337" cy="394091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99A38F12-06BF-472D-95F1-992773FBDEC8}" type="datetimeFigureOut">
              <a:t>2/7/2023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99A38F12-06BF-472D-95F1-992773FBDEC8}" type="datetimeFigureOut">
              <a:t>2/7/2023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A38F12-06BF-472D-95F1-992773FBDEC8}" type="datetimeFigureOut">
              <a:t>2/7/2023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0200" y="272333"/>
            <a:ext cx="4015031" cy="1159000"/>
          </a:xfrm>
        </p:spPr>
        <p:txBody>
          <a:bodyPr anchor="b"/>
          <a:lstStyle>
            <a:lvl1pPr algn="l">
              <a:defRPr sz="2000" b="1"/>
            </a:lvl1pPr>
          </a:lstStyle>
          <a:p>
            <a:r>
              <a:t>Click to edit Master title style</a:t>
            </a:r>
          </a:p>
        </p:txBody>
      </p:sp>
      <p:sp>
        <p:nvSpPr>
          <p:cNvPr id="3" name="Content Placeholder 2"/>
          <p:cNvSpPr>
            <a:spLocks noGrp="1"/>
          </p:cNvSpPr>
          <p:nvPr>
            <p:ph idx="1"/>
          </p:nvPr>
        </p:nvSpPr>
        <p:spPr>
          <a:xfrm>
            <a:off x="4771425" y="272333"/>
            <a:ext cx="6822375" cy="58377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610200" y="1431333"/>
            <a:ext cx="4015031" cy="46787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99A38F12-06BF-472D-95F1-992773FBDEC8}" type="datetimeFigureOut">
              <a:t>2/7/2023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92069" y="4788000"/>
            <a:ext cx="7322400" cy="565250"/>
          </a:xfrm>
        </p:spPr>
        <p:txBody>
          <a:bodyPr anchor="b"/>
          <a:lstStyle>
            <a:lvl1pPr algn="l">
              <a:defRPr sz="2000" b="1"/>
            </a:lvl1pPr>
          </a:lstStyle>
          <a:p>
            <a:r>
              <a:t>Click to edit Master title style</a:t>
            </a:r>
          </a:p>
        </p:txBody>
      </p:sp>
      <p:sp>
        <p:nvSpPr>
          <p:cNvPr id="3" name="Picture Placeholder 2"/>
          <p:cNvSpPr>
            <a:spLocks noGrp="1"/>
          </p:cNvSpPr>
          <p:nvPr>
            <p:ph type="pic" idx="1"/>
          </p:nvPr>
        </p:nvSpPr>
        <p:spPr>
          <a:xfrm>
            <a:off x="2392069" y="611166"/>
            <a:ext cx="7322400" cy="4104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2392069" y="5353250"/>
            <a:ext cx="7322400" cy="8027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t>Click to edit Master text styles</a:t>
            </a:r>
          </a:p>
        </p:txBody>
      </p:sp>
      <p:sp>
        <p:nvSpPr>
          <p:cNvPr id="5" name="Date Placeholder 4"/>
          <p:cNvSpPr>
            <a:spLocks noGrp="1"/>
          </p:cNvSpPr>
          <p:nvPr>
            <p:ph type="dt" sz="half" idx="10"/>
          </p:nvPr>
        </p:nvSpPr>
        <p:spPr/>
        <p:txBody>
          <a:bodyPr/>
          <a:lstStyle/>
          <a:p>
            <a:fld id="{99A38F12-06BF-472D-95F1-992773FBDEC8}" type="datetimeFigureOut">
              <a:t>2/7/2023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EBED098-752A-41AA-8E49-92F26D002647}"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0200" y="273917"/>
            <a:ext cx="10983600" cy="1140000"/>
          </a:xfrm>
          <a:prstGeom prst="rect">
            <a:avLst/>
          </a:prstGeom>
        </p:spPr>
        <p:txBody>
          <a:bodyPr vert="horz" lIns="91440" tIns="45720" rIns="91440" bIns="45720" rtlCol="0" anchor="ctr">
            <a:normAutofit/>
          </a:bodyPr>
          <a:lstStyle/>
          <a:p>
            <a:r>
              <a:t>Click to edit Master title style</a:t>
            </a:r>
          </a:p>
        </p:txBody>
      </p:sp>
      <p:sp>
        <p:nvSpPr>
          <p:cNvPr id="3" name="Text Placeholder 2"/>
          <p:cNvSpPr>
            <a:spLocks noGrp="1"/>
          </p:cNvSpPr>
          <p:nvPr>
            <p:ph type="body" idx="1"/>
          </p:nvPr>
        </p:nvSpPr>
        <p:spPr>
          <a:xfrm>
            <a:off x="610200" y="1596000"/>
            <a:ext cx="10983600" cy="4514084"/>
          </a:xfrm>
          <a:prstGeom prst="rect">
            <a:avLst/>
          </a:prstGeom>
        </p:spPr>
        <p:txBody>
          <a:bodyPr vert="horz" lIns="91440" tIns="45720" rIns="91440" bIns="4572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2"/>
          </p:nvPr>
        </p:nvSpPr>
        <p:spPr>
          <a:xfrm>
            <a:off x="610200" y="6339667"/>
            <a:ext cx="2847600" cy="364166"/>
          </a:xfrm>
          <a:prstGeom prst="rect">
            <a:avLst/>
          </a:prstGeom>
        </p:spPr>
        <p:txBody>
          <a:bodyPr vert="horz" lIns="91440" tIns="45720" rIns="91440" bIns="45720" rtlCol="0" anchor="ctr"/>
          <a:lstStyle>
            <a:lvl1pPr algn="l">
              <a:defRPr sz="1200">
                <a:solidFill>
                  <a:schemeClr val="tx1">
                    <a:tint val="75000"/>
                  </a:schemeClr>
                </a:solidFill>
              </a:defRPr>
            </a:lvl1pPr>
          </a:lstStyle>
          <a:p>
            <a:fld id="{99A38F12-06BF-472D-95F1-992773FBDEC8}" type="datetimeFigureOut">
              <a:t>2/7/2023</a:t>
            </a:fld>
            <a:endParaRPr/>
          </a:p>
        </p:txBody>
      </p:sp>
      <p:sp>
        <p:nvSpPr>
          <p:cNvPr id="5" name="Footer Placeholder 4"/>
          <p:cNvSpPr>
            <a:spLocks noGrp="1"/>
          </p:cNvSpPr>
          <p:nvPr>
            <p:ph type="ftr" sz="quarter" idx="3"/>
          </p:nvPr>
        </p:nvSpPr>
        <p:spPr>
          <a:xfrm>
            <a:off x="4169699" y="6339667"/>
            <a:ext cx="3864600" cy="36416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8746200" y="6339667"/>
            <a:ext cx="2847600" cy="364166"/>
          </a:xfrm>
          <a:prstGeom prst="rect">
            <a:avLst/>
          </a:prstGeom>
        </p:spPr>
        <p:txBody>
          <a:bodyPr vert="horz" lIns="91440" tIns="45720" rIns="91440" bIns="45720" rtlCol="0" anchor="ctr"/>
          <a:lstStyle>
            <a:lvl1pPr algn="r">
              <a:defRPr sz="1200">
                <a:solidFill>
                  <a:schemeClr val="tx1">
                    <a:tint val="75000"/>
                  </a:schemeClr>
                </a:solidFill>
              </a:defRPr>
            </a:lvl1pPr>
          </a:lstStyle>
          <a:p>
            <a:fld id="{8EBED098-752A-41AA-8E49-92F26D002647}"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6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7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7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E PLURIBUS UNUM">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9B7A9817-9894-FEB2-96D0-C4EB94906DA5}"/>
              </a:ext>
            </a:extLst>
          </p:cNvPr>
          <p:cNvPicPr>
            <a:picLocks noChangeAspect="1"/>
          </p:cNvPicPr>
          <p:nvPr/>
        </p:nvPicPr>
        <p:blipFill rotWithShape="1">
          <a:blip r:embed="rId2"/>
          <a:srcRect t="-77" r="-37" b="12064"/>
          <a:stretch/>
        </p:blipFill>
        <p:spPr>
          <a:xfrm>
            <a:off x="-1486" y="-4338"/>
            <a:ext cx="12217747" cy="7184184"/>
          </a:xfrm>
          <a:prstGeom prst="rect">
            <a:avLst/>
          </a:prstGeom>
        </p:spPr>
      </p:pic>
      <p:sp>
        <p:nvSpPr>
          <p:cNvPr id="8" name="Rectangle 7">
            <a:extLst>
              <a:ext uri="{FF2B5EF4-FFF2-40B4-BE49-F238E27FC236}">
                <a16:creationId xmlns:a16="http://schemas.microsoft.com/office/drawing/2014/main" id="{C67F878A-679D-B14D-0E7D-56A94AFDA29D}"/>
              </a:ext>
            </a:extLst>
          </p:cNvPr>
          <p:cNvSpPr/>
          <p:nvPr/>
        </p:nvSpPr>
        <p:spPr>
          <a:xfrm>
            <a:off x="-14392" y="-7462"/>
            <a:ext cx="12224679" cy="7181653"/>
          </a:xfrm>
          <a:prstGeom prst="rect">
            <a:avLst/>
          </a:prstGeom>
          <a:solidFill>
            <a:srgbClr val="262261">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 PLURIBUS UNUM" descr="7c3a04bc-517c-470a-8021-38032c8864a0 E PLURIBUS UNUM"/>
          <p:cNvSpPr>
            <a:spLocks noGrp="1"/>
          </p:cNvSpPr>
          <p:nvPr>
            <p:ph type="title"/>
          </p:nvPr>
        </p:nvSpPr>
        <p:spPr>
          <a:xfrm>
            <a:off x="1745525" y="4469217"/>
            <a:ext cx="6594146" cy="523875"/>
          </a:xfrm>
          <a:prstGeom prst="rect">
            <a:avLst/>
          </a:prstGeom>
          <a:noFill/>
        </p:spPr>
        <p:txBody>
          <a:bodyPr lIns="0" tIns="15240" rIns="0" bIns="0" anchor="ctr">
            <a:noAutofit/>
          </a:bodyPr>
          <a:lstStyle/>
          <a:p>
            <a:pPr marL="0" lvl="0" indent="0" algn="l">
              <a:lnSpc>
                <a:spcPct val="114583"/>
              </a:lnSpc>
              <a:buNone/>
            </a:pPr>
            <a:r>
              <a:rPr lang="en-US" sz="5400" b="1" i="0" u="none" strike="noStrike">
                <a:solidFill>
                  <a:schemeClr val="bg1"/>
                </a:solidFill>
                <a:latin typeface="Bahnschrift SemiCondensed"/>
              </a:rPr>
              <a:t>SURVEY OF THE SOUTH</a:t>
            </a:r>
          </a:p>
        </p:txBody>
      </p:sp>
      <p:sp>
        <p:nvSpPr>
          <p:cNvPr id="7" name="SURVEY OF THE SOU..." descr="f74a11fb-2860-438c-996e-e723c964c543 SURVEY OF THE SOU..."/>
          <p:cNvSpPr/>
          <p:nvPr/>
        </p:nvSpPr>
        <p:spPr>
          <a:xfrm>
            <a:off x="1837388" y="5106367"/>
            <a:ext cx="4314825" cy="523875"/>
          </a:xfrm>
          <a:prstGeom prst="rect">
            <a:avLst/>
          </a:prstGeom>
          <a:noFill/>
        </p:spPr>
        <p:txBody>
          <a:bodyPr lIns="0" tIns="15240" rIns="0" bIns="0" anchor="ctr">
            <a:noAutofit/>
          </a:bodyPr>
          <a:lstStyle/>
          <a:p>
            <a:pPr marL="0" lvl="0" indent="0">
              <a:lnSpc>
                <a:spcPct val="114583"/>
              </a:lnSpc>
              <a:buNone/>
            </a:pPr>
            <a:r>
              <a:rPr lang="en-US" sz="2800" b="1" u="none" strike="noStrike" dirty="0">
                <a:solidFill>
                  <a:srgbClr val="7DB2DF"/>
                </a:solidFill>
                <a:latin typeface="Bahnschrift SemiLight" panose="020B0502040204020203" pitchFamily="34" charset="0"/>
              </a:rPr>
              <a:t>DECEMBER 2022</a:t>
            </a:r>
          </a:p>
        </p:txBody>
      </p:sp>
      <p:pic>
        <p:nvPicPr>
          <p:cNvPr id="1028" name="Picture 4" descr="Home - E Pluribus Unum Fund">
            <a:extLst>
              <a:ext uri="{FF2B5EF4-FFF2-40B4-BE49-F238E27FC236}">
                <a16:creationId xmlns:a16="http://schemas.microsoft.com/office/drawing/2014/main" id="{7C362012-EC1A-1C88-50ED-2AC5FD85D5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9725" y="85725"/>
            <a:ext cx="2819400" cy="2819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Do you think race relations in the United States today are better, worse, or about the same as five years ago?">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Do.you.think.race.relations.in.the.United.States.today.are.better.worse.or.about.the.same.as.five.years.ago." descr="69b7b764-2063-41c5-b4f6-d64addf061d2 viz.Do.you.think.race.relations.in.the.United.States.today.are.better.worse.or.about.the.same.as.five.years.ago."/>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Do.you.think.race.relations.in.the.United.States.today.are.better.worse.or.about.the.same.as.five.years.ago. footer" descr="Footer: 69b7b764-2063-41c5-b4f6-d64addf061d2 viz.Do.you.think.race.relations.in.the.United.States.today.are.better.worse.or.about.the.same.as.five.years.ago."/>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Do you think race relations in the United States today are better, worse, or about the same as five years ago?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6830A73C-D2B8-82D0-7B6A-0F5C9BAC36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1EFAD72-E298-55CF-A877-6B195F7B65D8}"/>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47377FE4-8FCF-560C-B2EC-9DA74046AAB2}"/>
              </a:ext>
            </a:extLst>
          </p:cNvPr>
          <p:cNvSpPr txBox="1">
            <a:spLocks/>
          </p:cNvSpPr>
          <p:nvPr/>
        </p:nvSpPr>
        <p:spPr>
          <a:xfrm>
            <a:off x="1175295" y="541506"/>
            <a:ext cx="828049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Do you think race relations in the United States today are better, worse, or about the same as five years ago?</a:t>
            </a:r>
          </a:p>
        </p:txBody>
      </p:sp>
      <p:sp>
        <p:nvSpPr>
          <p:cNvPr id="11" name="Title" descr="f6f017b4-9a1e-4bbf-81c6-2caa04588751 Title">
            <a:extLst>
              <a:ext uri="{FF2B5EF4-FFF2-40B4-BE49-F238E27FC236}">
                <a16:creationId xmlns:a16="http://schemas.microsoft.com/office/drawing/2014/main" id="{5F9FF315-AB65-0CC4-16AD-358EEF43255B}"/>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dirty="0">
                <a:solidFill>
                  <a:srgbClr val="7DB2DF"/>
                </a:solidFill>
                <a:latin typeface="Bahnschrift SemiBold" panose="020B0502040204020203" pitchFamily="34" charset="0"/>
              </a:rPr>
              <a:t>OUTLOOK ON RACE RELATIONS IS STAGNANT, DECLINING</a:t>
            </a:r>
          </a:p>
        </p:txBody>
      </p:sp>
      <p:pic>
        <p:nvPicPr>
          <p:cNvPr id="12" name="Graphic 11" descr="Help outline">
            <a:extLst>
              <a:ext uri="{FF2B5EF4-FFF2-40B4-BE49-F238E27FC236}">
                <a16:creationId xmlns:a16="http://schemas.microsoft.com/office/drawing/2014/main" id="{7E76F5D2-3C00-DEC6-EB00-8FB2A32F22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Do.you.think.race.relations.in.the.United.States.today.are.better.worse.or.about.the.same.as.five.years.ago. footer" descr="Footer: 69b7b764-2063-41c5-b4f6-d64addf061d2 viz.Do.you.think.race.relations.in.the.United.States.today.are.better.worse.or.about.the.same.as.five.years.ago."/>
          <p:cNvSpPr/>
          <p:nvPr/>
        </p:nvSpPr>
        <p:spPr>
          <a:xfrm>
            <a:off x="894522" y="5357938"/>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Do you think race relations in the United States today are better, worse, or about the same as five years ago?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6830A73C-D2B8-82D0-7B6A-0F5C9BAC36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1EFAD72-E298-55CF-A877-6B195F7B65D8}"/>
              </a:ext>
            </a:extLst>
          </p:cNvPr>
          <p:cNvSpPr/>
          <p:nvPr/>
        </p:nvSpPr>
        <p:spPr>
          <a:xfrm>
            <a:off x="7433" y="-9169"/>
            <a:ext cx="12189834" cy="96332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47377FE4-8FCF-560C-B2EC-9DA74046AAB2}"/>
              </a:ext>
            </a:extLst>
          </p:cNvPr>
          <p:cNvSpPr txBox="1">
            <a:spLocks/>
          </p:cNvSpPr>
          <p:nvPr/>
        </p:nvSpPr>
        <p:spPr>
          <a:xfrm>
            <a:off x="1175295" y="44552"/>
            <a:ext cx="828049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Do you think race relations in the United States today are better, worse, or about the same as five years ago?</a:t>
            </a:r>
          </a:p>
        </p:txBody>
      </p:sp>
      <p:sp>
        <p:nvSpPr>
          <p:cNvPr id="11" name="Title" descr="f6f017b4-9a1e-4bbf-81c6-2caa04588751 Title">
            <a:extLst>
              <a:ext uri="{FF2B5EF4-FFF2-40B4-BE49-F238E27FC236}">
                <a16:creationId xmlns:a16="http://schemas.microsoft.com/office/drawing/2014/main" id="{5F9FF315-AB65-0CC4-16AD-358EEF43255B}"/>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7E76F5D2-3C00-DEC6-EB00-8FB2A32F22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45519"/>
            <a:ext cx="602425" cy="602425"/>
          </a:xfrm>
          <a:prstGeom prst="rect">
            <a:avLst/>
          </a:prstGeom>
        </p:spPr>
      </p:pic>
      <p:graphicFrame>
        <p:nvGraphicFramePr>
          <p:cNvPr id="9" name="Table 11">
            <a:extLst>
              <a:ext uri="{FF2B5EF4-FFF2-40B4-BE49-F238E27FC236}">
                <a16:creationId xmlns:a16="http://schemas.microsoft.com/office/drawing/2014/main" id="{35E7EE67-79D2-1D51-2A48-8C8491EE8538}"/>
              </a:ext>
            </a:extLst>
          </p:cNvPr>
          <p:cNvGraphicFramePr>
            <a:graphicFrameLocks/>
          </p:cNvGraphicFramePr>
          <p:nvPr>
            <p:extLst>
              <p:ext uri="{D42A27DB-BD31-4B8C-83A1-F6EECF244321}">
                <p14:modId xmlns:p14="http://schemas.microsoft.com/office/powerpoint/2010/main" val="115607656"/>
              </p:ext>
            </p:extLst>
          </p:nvPr>
        </p:nvGraphicFramePr>
        <p:xfrm>
          <a:off x="456997" y="1762659"/>
          <a:ext cx="10997164" cy="3307866"/>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marL="0" algn="ctr"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Much better</a:t>
                      </a:r>
                    </a:p>
                  </a:txBody>
                  <a:tcPr marL="6350" marR="6350" marT="6350" marB="0" anchor="ctr">
                    <a:solidFill>
                      <a:schemeClr val="bg1"/>
                    </a:solidFill>
                  </a:tcPr>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5%</a:t>
                      </a:r>
                    </a:p>
                  </a:txBody>
                  <a:tcPr marL="6350" marR="6350" marT="6350" marB="0" anchor="ctr"/>
                </a:tc>
                <a:tc>
                  <a:txBody>
                    <a:bodyPr/>
                    <a:lstStyle/>
                    <a:p>
                      <a:pPr marL="0" algn="ctr"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6%</a:t>
                      </a:r>
                    </a:p>
                  </a:txBody>
                  <a:tcPr marL="6350" marR="6350" marT="6350" marB="0" anchor="ctr"/>
                </a:tc>
                <a:tc>
                  <a:txBody>
                    <a:bodyPr/>
                    <a:lstStyle/>
                    <a:p>
                      <a:pPr marL="0" algn="ctr"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5%</a:t>
                      </a:r>
                    </a:p>
                  </a:txBody>
                  <a:tcPr marL="6350" marR="6350" marT="6350" marB="0" anchor="ctr"/>
                </a:tc>
                <a:extLst>
                  <a:ext uri="{0D108BD9-81ED-4DB2-BD59-A6C34878D82A}">
                    <a16:rowId xmlns:a16="http://schemas.microsoft.com/office/drawing/2014/main" val="1813386351"/>
                  </a:ext>
                </a:extLst>
              </a:tr>
              <a:tr h="551311">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Somewhat better</a:t>
                      </a:r>
                    </a:p>
                  </a:txBody>
                  <a:tcPr marL="6350" marR="6350" marT="6350" marB="0" anchor="ctr">
                    <a:solidFill>
                      <a:schemeClr val="bg1"/>
                    </a:solidFill>
                  </a:tcPr>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17%</a:t>
                      </a:r>
                    </a:p>
                  </a:txBody>
                  <a:tcPr marL="6350" marR="6350" marT="6350" marB="0" anchor="ctr"/>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19%</a:t>
                      </a:r>
                    </a:p>
                  </a:txBody>
                  <a:tcPr marL="6350" marR="6350" marT="6350" marB="0" anchor="ctr"/>
                </a:tc>
                <a:tc>
                  <a:txBody>
                    <a:bodyPr/>
                    <a:lstStyle/>
                    <a:p>
                      <a:pPr marL="0" algn="ctr"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14%</a:t>
                      </a:r>
                    </a:p>
                  </a:txBody>
                  <a:tcPr marL="6350" marR="6350" marT="6350" marB="0" anchor="ctr"/>
                </a:tc>
                <a:extLst>
                  <a:ext uri="{0D108BD9-81ED-4DB2-BD59-A6C34878D82A}">
                    <a16:rowId xmlns:a16="http://schemas.microsoft.com/office/drawing/2014/main" val="2714948234"/>
                  </a:ext>
                </a:extLst>
              </a:tr>
              <a:tr h="551311">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About the same</a:t>
                      </a:r>
                    </a:p>
                  </a:txBody>
                  <a:tcPr marL="6350" marR="6350" marT="6350" marB="0" anchor="ctr">
                    <a:solidFill>
                      <a:schemeClr val="bg1"/>
                    </a:solidFill>
                  </a:tcPr>
                </a:tc>
                <a:tc>
                  <a:txBody>
                    <a:bodyPr/>
                    <a:lstStyle/>
                    <a:p>
                      <a:pPr marL="0" algn="ctr"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31%</a:t>
                      </a:r>
                    </a:p>
                  </a:txBody>
                  <a:tcPr marL="6350" marR="6350" marT="6350" marB="0" anchor="ctr"/>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32%</a:t>
                      </a:r>
                    </a:p>
                  </a:txBody>
                  <a:tcPr marL="6350" marR="6350" marT="6350" marB="0" anchor="ctr"/>
                </a:tc>
                <a:tc>
                  <a:txBody>
                    <a:bodyPr/>
                    <a:lstStyle/>
                    <a:p>
                      <a:pPr marL="0" algn="ctr"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35%</a:t>
                      </a:r>
                    </a:p>
                  </a:txBody>
                  <a:tcPr marL="6350" marR="6350" marT="6350" marB="0" anchor="ctr"/>
                </a:tc>
                <a:extLst>
                  <a:ext uri="{0D108BD9-81ED-4DB2-BD59-A6C34878D82A}">
                    <a16:rowId xmlns:a16="http://schemas.microsoft.com/office/drawing/2014/main" val="1181720147"/>
                  </a:ext>
                </a:extLst>
              </a:tr>
              <a:tr h="551311">
                <a:tc>
                  <a:txBody>
                    <a:bodyPr/>
                    <a:lstStyle/>
                    <a:p>
                      <a:pPr marL="0" algn="ctr"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Somewhat worse</a:t>
                      </a:r>
                    </a:p>
                  </a:txBody>
                  <a:tcPr marL="6350" marR="6350" marT="6350" marB="0" anchor="ctr">
                    <a:solidFill>
                      <a:schemeClr val="bg1"/>
                    </a:solidFill>
                  </a:tcPr>
                </a:tc>
                <a:tc>
                  <a:txBody>
                    <a:bodyPr/>
                    <a:lstStyle/>
                    <a:p>
                      <a:pPr marL="0" algn="ctr"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28%</a:t>
                      </a:r>
                    </a:p>
                  </a:txBody>
                  <a:tcPr marL="6350" marR="6350" marT="6350" marB="0" anchor="ctr"/>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29%</a:t>
                      </a:r>
                    </a:p>
                  </a:txBody>
                  <a:tcPr marL="6350" marR="6350" marT="6350" marB="0" anchor="ctr"/>
                </a:tc>
                <a:tc>
                  <a:txBody>
                    <a:bodyPr/>
                    <a:lstStyle/>
                    <a:p>
                      <a:pPr marL="0" algn="ctr"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28%</a:t>
                      </a:r>
                    </a:p>
                  </a:txBody>
                  <a:tcPr marL="6350" marR="6350" marT="6350" marB="0" anchor="ctr"/>
                </a:tc>
                <a:extLst>
                  <a:ext uri="{0D108BD9-81ED-4DB2-BD59-A6C34878D82A}">
                    <a16:rowId xmlns:a16="http://schemas.microsoft.com/office/drawing/2014/main" val="1544086765"/>
                  </a:ext>
                </a:extLst>
              </a:tr>
              <a:tr h="551311">
                <a:tc>
                  <a:txBody>
                    <a:bodyPr/>
                    <a:lstStyle/>
                    <a:p>
                      <a:pPr marL="0" algn="ctr"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Much worse</a:t>
                      </a:r>
                    </a:p>
                  </a:txBody>
                  <a:tcPr marL="6350" marR="6350" marT="6350" marB="0" anchor="ctr">
                    <a:solidFill>
                      <a:schemeClr val="bg1"/>
                    </a:solidFill>
                  </a:tcPr>
                </a:tc>
                <a:tc>
                  <a:txBody>
                    <a:bodyPr/>
                    <a:lstStyle/>
                    <a:p>
                      <a:pPr marL="0" algn="ctr"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19%</a:t>
                      </a:r>
                    </a:p>
                  </a:txBody>
                  <a:tcPr marL="6350" marR="6350" marT="6350" marB="0" anchor="ctr"/>
                </a:tc>
                <a:tc>
                  <a:txBody>
                    <a:bodyPr/>
                    <a:lstStyle/>
                    <a:p>
                      <a:pPr marL="0" algn="ctr" defTabSz="914400" rtl="0" eaLnBrk="1" fontAlgn="b" latinLnBrk="0" hangingPunct="1"/>
                      <a:r>
                        <a:rPr lang="en-US" sz="1400" b="0" i="0" u="none" strike="noStrike" kern="1200">
                          <a:solidFill>
                            <a:srgbClr val="000000"/>
                          </a:solidFill>
                          <a:effectLst/>
                          <a:latin typeface="Calibri" panose="020F0502020204030204" pitchFamily="34" charset="0"/>
                          <a:ea typeface="+mn-ea"/>
                          <a:cs typeface="+mn-cs"/>
                        </a:rPr>
                        <a:t>16%</a:t>
                      </a:r>
                    </a:p>
                  </a:txBody>
                  <a:tcPr marL="6350" marR="6350" marT="6350" marB="0" anchor="ctr"/>
                </a:tc>
                <a:tc>
                  <a:txBody>
                    <a:bodyPr/>
                    <a:lstStyle/>
                    <a:p>
                      <a:pPr marL="0" algn="ctr" defTabSz="914400" rtl="0" eaLnBrk="1" fontAlgn="b" latinLnBrk="0" hangingPunct="1"/>
                      <a:r>
                        <a:rPr lang="en-US" sz="1400" b="0" i="0" u="none" strike="noStrike" kern="1200" dirty="0">
                          <a:solidFill>
                            <a:srgbClr val="000000"/>
                          </a:solidFill>
                          <a:effectLst/>
                          <a:latin typeface="Calibri" panose="020F0502020204030204" pitchFamily="34" charset="0"/>
                          <a:ea typeface="+mn-ea"/>
                          <a:cs typeface="+mn-cs"/>
                        </a:rPr>
                        <a:t>19%</a:t>
                      </a: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3843521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In the next 5 years, do you expect race relations in the United States to get better, worse or stay the same?">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In.the.next.5.years.do.you.expect.race.relations.in.the.United.States.to.get.better.worse.or.stay.the.same." descr="f056037a-5526-48ad-8069-b51d6a14fd04 viz.In.the.next.5.years.do.you.expect.race.relations.in.the.United.States.to.get.better.worse.or.stay.the.same."/>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In.the.next.5.years.do.you.expect.race.relations.in.the.United.States.to.get.better.worse.or.stay.the.same. footer" descr="Footer: f056037a-5526-48ad-8069-b51d6a14fd04 viz.In.the.next.5.years.do.you.expect.race.relations.in.the.United.States.to.get.better.worse.or.stay.the.same."/>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In the next 5 years, do you expect race relations in the United States to get better, worse or stay the same?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641334FA-8109-F121-FEA0-C61232A8170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94B0858-D3AC-8389-42F1-F76A0B23E9B9}"/>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0B4798F-E664-5746-3BEC-98B9C06D1DED}"/>
              </a:ext>
            </a:extLst>
          </p:cNvPr>
          <p:cNvSpPr txBox="1">
            <a:spLocks/>
          </p:cNvSpPr>
          <p:nvPr/>
        </p:nvSpPr>
        <p:spPr>
          <a:xfrm>
            <a:off x="1175295" y="541506"/>
            <a:ext cx="828049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In the next 5 years, do you expect race relations in the United States to get better, worse or stay the same?</a:t>
            </a:r>
          </a:p>
        </p:txBody>
      </p:sp>
      <p:sp>
        <p:nvSpPr>
          <p:cNvPr id="11" name="Title" descr="f6f017b4-9a1e-4bbf-81c6-2caa04588751 Title">
            <a:extLst>
              <a:ext uri="{FF2B5EF4-FFF2-40B4-BE49-F238E27FC236}">
                <a16:creationId xmlns:a16="http://schemas.microsoft.com/office/drawing/2014/main" id="{51190FE7-E5F6-9BCD-109D-D3B5E116E098}"/>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HOPE FOR RACE RELATIONS TO IMPROVE, BUT MOST EXPECT NO CHANGE </a:t>
            </a:r>
          </a:p>
        </p:txBody>
      </p:sp>
      <p:pic>
        <p:nvPicPr>
          <p:cNvPr id="12" name="Graphic 11" descr="Help outline">
            <a:extLst>
              <a:ext uri="{FF2B5EF4-FFF2-40B4-BE49-F238E27FC236}">
                <a16:creationId xmlns:a16="http://schemas.microsoft.com/office/drawing/2014/main" id="{9533C24C-8740-1AF3-A152-7441368F06F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In.the.next.5.years.do.you.expect.race.relations.in.the.United.States.to.get.better.worse.or.stay.the.same. footer" descr="Footer: f056037a-5526-48ad-8069-b51d6a14fd04 viz.In.the.next.5.years.do.you.expect.race.relations.in.the.United.States.to.get.better.worse.or.stay.the.same."/>
          <p:cNvSpPr/>
          <p:nvPr/>
        </p:nvSpPr>
        <p:spPr>
          <a:xfrm>
            <a:off x="758209" y="5240862"/>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In the next 5 years, do you expect race relations in the United States to get better, worse or stay the same?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641334FA-8109-F121-FEA0-C61232A817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94B0858-D3AC-8389-42F1-F76A0B23E9B9}"/>
              </a:ext>
            </a:extLst>
          </p:cNvPr>
          <p:cNvSpPr/>
          <p:nvPr/>
        </p:nvSpPr>
        <p:spPr>
          <a:xfrm>
            <a:off x="7433" y="-9169"/>
            <a:ext cx="12189834" cy="961889"/>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0B4798F-E664-5746-3BEC-98B9C06D1DED}"/>
              </a:ext>
            </a:extLst>
          </p:cNvPr>
          <p:cNvSpPr txBox="1">
            <a:spLocks/>
          </p:cNvSpPr>
          <p:nvPr/>
        </p:nvSpPr>
        <p:spPr>
          <a:xfrm>
            <a:off x="1175295" y="24676"/>
            <a:ext cx="828049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In the next 5 years, do you expect race relations in the United States to get better, worse or stay the same?</a:t>
            </a:r>
          </a:p>
        </p:txBody>
      </p:sp>
      <p:sp>
        <p:nvSpPr>
          <p:cNvPr id="11" name="Title" descr="f6f017b4-9a1e-4bbf-81c6-2caa04588751 Title">
            <a:extLst>
              <a:ext uri="{FF2B5EF4-FFF2-40B4-BE49-F238E27FC236}">
                <a16:creationId xmlns:a16="http://schemas.microsoft.com/office/drawing/2014/main" id="{51190FE7-E5F6-9BCD-109D-D3B5E116E098}"/>
              </a:ext>
            </a:extLst>
          </p:cNvPr>
          <p:cNvSpPr txBox="1">
            <a:spLocks/>
          </p:cNvSpPr>
          <p:nvPr/>
        </p:nvSpPr>
        <p:spPr>
          <a:xfrm>
            <a:off x="523875" y="-381902"/>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9533C24C-8740-1AF3-A152-7441368F06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25643"/>
            <a:ext cx="602425" cy="602425"/>
          </a:xfrm>
          <a:prstGeom prst="rect">
            <a:avLst/>
          </a:prstGeom>
        </p:spPr>
      </p:pic>
      <p:graphicFrame>
        <p:nvGraphicFramePr>
          <p:cNvPr id="9" name="Table 11">
            <a:extLst>
              <a:ext uri="{FF2B5EF4-FFF2-40B4-BE49-F238E27FC236}">
                <a16:creationId xmlns:a16="http://schemas.microsoft.com/office/drawing/2014/main" id="{70AD8734-FA2E-6D22-333D-96F4AC3ACDDD}"/>
              </a:ext>
            </a:extLst>
          </p:cNvPr>
          <p:cNvGraphicFramePr>
            <a:graphicFrameLocks/>
          </p:cNvGraphicFramePr>
          <p:nvPr>
            <p:extLst>
              <p:ext uri="{D42A27DB-BD31-4B8C-83A1-F6EECF244321}">
                <p14:modId xmlns:p14="http://schemas.microsoft.com/office/powerpoint/2010/main" val="1454163605"/>
              </p:ext>
            </p:extLst>
          </p:nvPr>
        </p:nvGraphicFramePr>
        <p:xfrm>
          <a:off x="456997" y="1722907"/>
          <a:ext cx="10997164" cy="3307866"/>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i="0" u="none" strike="noStrike">
                          <a:solidFill>
                            <a:srgbClr val="000000"/>
                          </a:solidFill>
                          <a:effectLst/>
                          <a:latin typeface="Calibri" panose="020F0502020204030204" pitchFamily="34" charset="0"/>
                        </a:rPr>
                        <a:t>Much worse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13%</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10%</a:t>
                      </a: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400" b="0" i="0" u="none" strike="noStrike">
                          <a:solidFill>
                            <a:srgbClr val="000000"/>
                          </a:solidFill>
                          <a:effectLst/>
                          <a:latin typeface="Calibri" panose="020F0502020204030204" pitchFamily="34" charset="0"/>
                        </a:rPr>
                        <a:t>Somewhat worse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14%</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17%</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i="0" u="none" strike="noStrike" dirty="0">
                          <a:solidFill>
                            <a:srgbClr val="000000"/>
                          </a:solidFill>
                          <a:effectLst/>
                          <a:latin typeface="Calibri" panose="020F0502020204030204" pitchFamily="34" charset="0"/>
                        </a:rPr>
                        <a:t>About the same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43%</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40%</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46%</a:t>
                      </a: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i="0" u="none" strike="noStrike">
                          <a:solidFill>
                            <a:srgbClr val="000000"/>
                          </a:solidFill>
                          <a:effectLst/>
                          <a:latin typeface="Calibri" panose="020F0502020204030204" pitchFamily="34" charset="0"/>
                        </a:rPr>
                        <a:t>Somewhat better</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22%</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23%</a:t>
                      </a:r>
                    </a:p>
                  </a:txBody>
                  <a:tcPr marL="6350" marR="6350" marT="6350" marB="0" anchor="ctr"/>
                </a:tc>
                <a:extLst>
                  <a:ext uri="{0D108BD9-81ED-4DB2-BD59-A6C34878D82A}">
                    <a16:rowId xmlns:a16="http://schemas.microsoft.com/office/drawing/2014/main" val="1544086765"/>
                  </a:ext>
                </a:extLst>
              </a:tr>
              <a:tr h="551311">
                <a:tc>
                  <a:txBody>
                    <a:bodyPr/>
                    <a:lstStyle/>
                    <a:p>
                      <a:pPr algn="ctr" fontAlgn="b"/>
                      <a:r>
                        <a:rPr lang="en-US" sz="1400" b="0" i="0" u="none" strike="noStrike">
                          <a:solidFill>
                            <a:srgbClr val="000000"/>
                          </a:solidFill>
                          <a:effectLst/>
                          <a:latin typeface="Calibri" panose="020F0502020204030204" pitchFamily="34" charset="0"/>
                        </a:rPr>
                        <a:t>Much better</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8%</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5%</a:t>
                      </a: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1813370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To what extent do you believe that you can make valuable contributions to conversations about race?">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To.what.extent.do.you.believe.that.you.can.make.valuable.contributions.to.conversations.about.race." descr="55ce712c-5a98-4390-a305-6cb45a96bfb5 viz.To.what.extent.do.you.believe.that.you.can.make.valuable.contributions.to.conversations.about.race."/>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To.what.extent.do.you.believe.that.you.can.make.valuable.contributions.to.conversations.about.race. footer" descr="Footer: 55ce712c-5a98-4390-a305-6cb45a96bfb5 viz.To.what.extent.do.you.believe.that.you.can.make.valuable.contributions.to.conversations.about.race."/>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To what extent do you believe that you can make valuable contributions to conversations about race?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42BEAB20-E3A6-7DD8-2AF5-67CCF5779C7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872EC1E-CCF9-77B0-E899-303FF51FE735}"/>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6CC3BBAF-343D-25B7-48DB-D8BEA77539E5}"/>
              </a:ext>
            </a:extLst>
          </p:cNvPr>
          <p:cNvSpPr txBox="1">
            <a:spLocks/>
          </p:cNvSpPr>
          <p:nvPr/>
        </p:nvSpPr>
        <p:spPr>
          <a:xfrm>
            <a:off x="1175295" y="541506"/>
            <a:ext cx="828049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To what extent do you believe that you can make valuable contributions to conversations about race?</a:t>
            </a:r>
          </a:p>
        </p:txBody>
      </p:sp>
      <p:sp>
        <p:nvSpPr>
          <p:cNvPr id="11" name="Title" descr="f6f017b4-9a1e-4bbf-81c6-2caa04588751 Title">
            <a:extLst>
              <a:ext uri="{FF2B5EF4-FFF2-40B4-BE49-F238E27FC236}">
                <a16:creationId xmlns:a16="http://schemas.microsoft.com/office/drawing/2014/main" id="{3FE0B261-41FD-011A-BE26-DDDC06282AE0}"/>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VALUABLE CONTRIBUTIONS TO RACE CONVERSATIONS CAN BE MADE </a:t>
            </a:r>
          </a:p>
        </p:txBody>
      </p:sp>
      <p:pic>
        <p:nvPicPr>
          <p:cNvPr id="12" name="Graphic 11" descr="Help outline">
            <a:extLst>
              <a:ext uri="{FF2B5EF4-FFF2-40B4-BE49-F238E27FC236}">
                <a16:creationId xmlns:a16="http://schemas.microsoft.com/office/drawing/2014/main" id="{A6D20F58-F4A5-EE4D-001E-8AF356F2A7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To.what.extent.do.you.believe.that.you.can.make.valuable.contributions.to.conversations.about.race. footer" descr="Footer: 55ce712c-5a98-4390-a305-6cb45a96bfb5 viz.To.what.extent.do.you.believe.that.you.can.make.valuable.contributions.to.conversations.about.race."/>
          <p:cNvSpPr/>
          <p:nvPr/>
        </p:nvSpPr>
        <p:spPr>
          <a:xfrm>
            <a:off x="758825" y="4665287"/>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To what extent do you believe that you can make valuable contributions to conversations about race?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42BEAB20-E3A6-7DD8-2AF5-67CCF5779C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872EC1E-CCF9-77B0-E899-303FF51FE735}"/>
              </a:ext>
            </a:extLst>
          </p:cNvPr>
          <p:cNvSpPr/>
          <p:nvPr/>
        </p:nvSpPr>
        <p:spPr>
          <a:xfrm>
            <a:off x="7433" y="-9169"/>
            <a:ext cx="12189834" cy="1016334"/>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6CC3BBAF-343D-25B7-48DB-D8BEA77539E5}"/>
              </a:ext>
            </a:extLst>
          </p:cNvPr>
          <p:cNvSpPr txBox="1">
            <a:spLocks/>
          </p:cNvSpPr>
          <p:nvPr/>
        </p:nvSpPr>
        <p:spPr>
          <a:xfrm>
            <a:off x="1175295" y="37927"/>
            <a:ext cx="828049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To what extent do you believe that you can make valuable contributions to conversations about race?</a:t>
            </a:r>
          </a:p>
        </p:txBody>
      </p:sp>
      <p:sp>
        <p:nvSpPr>
          <p:cNvPr id="11" name="Title" descr="f6f017b4-9a1e-4bbf-81c6-2caa04588751 Title">
            <a:extLst>
              <a:ext uri="{FF2B5EF4-FFF2-40B4-BE49-F238E27FC236}">
                <a16:creationId xmlns:a16="http://schemas.microsoft.com/office/drawing/2014/main" id="{3FE0B261-41FD-011A-BE26-DDDC06282AE0}"/>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A6D20F58-F4A5-EE4D-001E-8AF356F2A7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38894"/>
            <a:ext cx="602425" cy="602425"/>
          </a:xfrm>
          <a:prstGeom prst="rect">
            <a:avLst/>
          </a:prstGeom>
        </p:spPr>
      </p:pic>
      <p:graphicFrame>
        <p:nvGraphicFramePr>
          <p:cNvPr id="9" name="Table 11">
            <a:extLst>
              <a:ext uri="{FF2B5EF4-FFF2-40B4-BE49-F238E27FC236}">
                <a16:creationId xmlns:a16="http://schemas.microsoft.com/office/drawing/2014/main" id="{23D077FA-C327-DABC-FCB5-255DE8DB5D38}"/>
              </a:ext>
            </a:extLst>
          </p:cNvPr>
          <p:cNvGraphicFramePr>
            <a:graphicFrameLocks/>
          </p:cNvGraphicFramePr>
          <p:nvPr>
            <p:extLst>
              <p:ext uri="{D42A27DB-BD31-4B8C-83A1-F6EECF244321}">
                <p14:modId xmlns:p14="http://schemas.microsoft.com/office/powerpoint/2010/main" val="3050486834"/>
              </p:ext>
            </p:extLst>
          </p:nvPr>
        </p:nvGraphicFramePr>
        <p:xfrm>
          <a:off x="456997" y="2246363"/>
          <a:ext cx="10997164" cy="2205244"/>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200" b="0" i="0" u="none" strike="noStrike" dirty="0">
                          <a:solidFill>
                            <a:srgbClr val="000000"/>
                          </a:solidFill>
                          <a:effectLst/>
                          <a:latin typeface="Calibri" panose="020F0502020204030204" pitchFamily="34" charset="0"/>
                        </a:rPr>
                        <a:t>I believe that I can make extremely valuable contributions to conversations about race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16%</a:t>
                      </a: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200" b="0" i="0" u="none" strike="noStrike" dirty="0">
                          <a:solidFill>
                            <a:srgbClr val="000000"/>
                          </a:solidFill>
                          <a:effectLst/>
                          <a:latin typeface="Calibri" panose="020F0502020204030204" pitchFamily="34" charset="0"/>
                        </a:rPr>
                        <a:t>I believe that I can make somewhat valuable contributions to conversations about race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48%</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57%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57%</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200" b="0" i="0" u="none" strike="noStrike" dirty="0">
                          <a:solidFill>
                            <a:srgbClr val="000000"/>
                          </a:solidFill>
                          <a:effectLst/>
                          <a:latin typeface="Calibri" panose="020F0502020204030204" pitchFamily="34" charset="0"/>
                        </a:rPr>
                        <a:t>I do not believe that I can make valuable contributions to conversations about race</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18%</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27%</a:t>
                      </a:r>
                    </a:p>
                  </a:txBody>
                  <a:tcPr marL="6350" marR="6350" marT="6350" marB="0" anchor="ctr"/>
                </a:tc>
                <a:extLst>
                  <a:ext uri="{0D108BD9-81ED-4DB2-BD59-A6C34878D82A}">
                    <a16:rowId xmlns:a16="http://schemas.microsoft.com/office/drawing/2014/main" val="1181720147"/>
                  </a:ext>
                </a:extLst>
              </a:tr>
            </a:tbl>
          </a:graphicData>
        </a:graphic>
      </p:graphicFrame>
    </p:spTree>
    <p:extLst>
      <p:ext uri="{BB962C8B-B14F-4D97-AF65-F5344CB8AC3E}">
        <p14:creationId xmlns:p14="http://schemas.microsoft.com/office/powerpoint/2010/main" val="3041136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How comfortable are you discussing issues of race with people whose views are X?">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How.comfortable.are.you.discussing.issues.of.race.with.people.whose.views.are.X." descr="9b853524-7c70-4c94-b5be-b543bed748ff viz.How.comfortable.are.you.discussing.issues.of.race.with.people.whose.views.are.X."/>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How.comfortable.are.you.discussing.issues.of.race.with.people.whose.views.are.X. footer" descr="Footer: 9b853524-7c70-4c94-b5be-b543bed748ff viz.How.comfortable.are.you.discussing.issues.of.race.with.people.whose.views.are.X."/>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How comfortable are you discussing issues of race with people whose views are X?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06ABDA28-E9C2-D7D6-4A4F-0959A6544C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3E6070-3ACF-464C-DC6B-C6F3A519C78B}"/>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80A03F21-9442-0A59-4633-41AE6FF800F4}"/>
              </a:ext>
            </a:extLst>
          </p:cNvPr>
          <p:cNvSpPr txBox="1">
            <a:spLocks/>
          </p:cNvSpPr>
          <p:nvPr/>
        </p:nvSpPr>
        <p:spPr>
          <a:xfrm>
            <a:off x="1175295" y="541506"/>
            <a:ext cx="828049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How comfortable are you discussing issues of race with people whose views are ______?</a:t>
            </a:r>
          </a:p>
        </p:txBody>
      </p:sp>
      <p:sp>
        <p:nvSpPr>
          <p:cNvPr id="11" name="Title" descr="f6f017b4-9a1e-4bbf-81c6-2caa04588751 Title">
            <a:extLst>
              <a:ext uri="{FF2B5EF4-FFF2-40B4-BE49-F238E27FC236}">
                <a16:creationId xmlns:a16="http://schemas.microsoft.com/office/drawing/2014/main" id="{AE437C85-B31E-D468-6918-1890A59DC500}"/>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LEVEL OF UNSURENESS WHEN DISCUSSING VIEWS DISSIMILAR TO OWN  </a:t>
            </a:r>
          </a:p>
        </p:txBody>
      </p:sp>
      <p:pic>
        <p:nvPicPr>
          <p:cNvPr id="12" name="Graphic 11" descr="Help outline">
            <a:extLst>
              <a:ext uri="{FF2B5EF4-FFF2-40B4-BE49-F238E27FC236}">
                <a16:creationId xmlns:a16="http://schemas.microsoft.com/office/drawing/2014/main" id="{28EA7B6A-DB1E-B728-A2B9-FE11BCD78C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How.comfortable.are.you.discussing.issues.of.race.with.people.whose.views.are.X. footer" descr="Footer: 9b853524-7c70-4c94-b5be-b543bed748ff viz.How.comfortable.are.you.discussing.issues.of.race.with.people.whose.views.are.X."/>
          <p:cNvSpPr/>
          <p:nvPr/>
        </p:nvSpPr>
        <p:spPr>
          <a:xfrm>
            <a:off x="841513" y="5709989"/>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How comfortable are you discussing issues of race with people whose views are X?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06ABDA28-E9C2-D7D6-4A4F-0959A6544C6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C3E6070-3ACF-464C-DC6B-C6F3A519C78B}"/>
              </a:ext>
            </a:extLst>
          </p:cNvPr>
          <p:cNvSpPr/>
          <p:nvPr/>
        </p:nvSpPr>
        <p:spPr>
          <a:xfrm>
            <a:off x="7433" y="-9169"/>
            <a:ext cx="12189834" cy="1003082"/>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80A03F21-9442-0A59-4633-41AE6FF800F4}"/>
              </a:ext>
            </a:extLst>
          </p:cNvPr>
          <p:cNvSpPr txBox="1">
            <a:spLocks/>
          </p:cNvSpPr>
          <p:nvPr/>
        </p:nvSpPr>
        <p:spPr>
          <a:xfrm>
            <a:off x="1175295" y="44553"/>
            <a:ext cx="828049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How comfortable are you discussing issues of race with people whose views are ______?</a:t>
            </a:r>
          </a:p>
        </p:txBody>
      </p:sp>
      <p:pic>
        <p:nvPicPr>
          <p:cNvPr id="12" name="Graphic 11" descr="Help outline">
            <a:extLst>
              <a:ext uri="{FF2B5EF4-FFF2-40B4-BE49-F238E27FC236}">
                <a16:creationId xmlns:a16="http://schemas.microsoft.com/office/drawing/2014/main" id="{28EA7B6A-DB1E-B728-A2B9-FE11BCD78C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45520"/>
            <a:ext cx="602425" cy="602425"/>
          </a:xfrm>
          <a:prstGeom prst="rect">
            <a:avLst/>
          </a:prstGeom>
        </p:spPr>
      </p:pic>
      <p:grpSp>
        <p:nvGrpSpPr>
          <p:cNvPr id="18" name="Group 17">
            <a:extLst>
              <a:ext uri="{FF2B5EF4-FFF2-40B4-BE49-F238E27FC236}">
                <a16:creationId xmlns:a16="http://schemas.microsoft.com/office/drawing/2014/main" id="{4A5E2D32-90F9-57F3-7AE6-7422AF29131F}"/>
              </a:ext>
            </a:extLst>
          </p:cNvPr>
          <p:cNvGrpSpPr/>
          <p:nvPr/>
        </p:nvGrpSpPr>
        <p:grpSpPr>
          <a:xfrm>
            <a:off x="271467" y="1586400"/>
            <a:ext cx="11249570" cy="3859177"/>
            <a:chOff x="271467" y="1798432"/>
            <a:chExt cx="11249570" cy="3859177"/>
          </a:xfrm>
        </p:grpSpPr>
        <p:graphicFrame>
          <p:nvGraphicFramePr>
            <p:cNvPr id="13" name="Table 11">
              <a:extLst>
                <a:ext uri="{FF2B5EF4-FFF2-40B4-BE49-F238E27FC236}">
                  <a16:creationId xmlns:a16="http://schemas.microsoft.com/office/drawing/2014/main" id="{C6842402-CC2E-5ED5-5850-25AFA7E6D0EB}"/>
                </a:ext>
              </a:extLst>
            </p:cNvPr>
            <p:cNvGraphicFramePr>
              <a:graphicFrameLocks/>
            </p:cNvGraphicFramePr>
            <p:nvPr>
              <p:extLst>
                <p:ext uri="{D42A27DB-BD31-4B8C-83A1-F6EECF244321}">
                  <p14:modId xmlns:p14="http://schemas.microsoft.com/office/powerpoint/2010/main" val="2605728184"/>
                </p:ext>
              </p:extLst>
            </p:nvPr>
          </p:nvGraphicFramePr>
          <p:xfrm>
            <a:off x="1557130" y="1798432"/>
            <a:ext cx="9963907" cy="3859177"/>
          </p:xfrm>
          <a:graphic>
            <a:graphicData uri="http://schemas.openxmlformats.org/drawingml/2006/table">
              <a:tbl>
                <a:tblPr firstRow="1" bandRow="1">
                  <a:tableStyleId>{21E4AEA4-8DFA-4A89-87EB-49C32662AFE0}</a:tableStyleId>
                </a:tblPr>
                <a:tblGrid>
                  <a:gridCol w="2499982">
                    <a:extLst>
                      <a:ext uri="{9D8B030D-6E8A-4147-A177-3AD203B41FA5}">
                        <a16:colId xmlns:a16="http://schemas.microsoft.com/office/drawing/2014/main" val="637954993"/>
                      </a:ext>
                    </a:extLst>
                  </a:gridCol>
                  <a:gridCol w="2487975">
                    <a:extLst>
                      <a:ext uri="{9D8B030D-6E8A-4147-A177-3AD203B41FA5}">
                        <a16:colId xmlns:a16="http://schemas.microsoft.com/office/drawing/2014/main" val="4292558966"/>
                      </a:ext>
                    </a:extLst>
                  </a:gridCol>
                  <a:gridCol w="2487975">
                    <a:extLst>
                      <a:ext uri="{9D8B030D-6E8A-4147-A177-3AD203B41FA5}">
                        <a16:colId xmlns:a16="http://schemas.microsoft.com/office/drawing/2014/main" val="289616212"/>
                      </a:ext>
                    </a:extLst>
                  </a:gridCol>
                  <a:gridCol w="2487975">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i="0" u="none" strike="noStrike" dirty="0">
                            <a:solidFill>
                              <a:srgbClr val="262261"/>
                            </a:solidFill>
                            <a:effectLst/>
                            <a:latin typeface="Calibri" panose="020F0502020204030204" pitchFamily="34" charset="0"/>
                          </a:rPr>
                          <a:t>Any Comfortable</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72%</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63%</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66%</a:t>
                        </a: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400" b="0" i="0" u="none" strike="noStrike" dirty="0">
                            <a:solidFill>
                              <a:srgbClr val="262261"/>
                            </a:solidFill>
                            <a:effectLst/>
                            <a:latin typeface="Calibri" panose="020F0502020204030204" pitchFamily="34" charset="0"/>
                          </a:rPr>
                          <a:t>Any Uncomfortable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12%</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i="0" u="none" strike="noStrike" dirty="0">
                            <a:solidFill>
                              <a:srgbClr val="262261"/>
                            </a:solidFill>
                            <a:effectLst/>
                            <a:latin typeface="Calibri" panose="020F0502020204030204" pitchFamily="34" charset="0"/>
                          </a:rPr>
                          <a:t>Neither comfortable nor uncomfortable</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25%</a:t>
                        </a: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i="0" u="none" strike="noStrike" dirty="0">
                            <a:solidFill>
                              <a:srgbClr val="7DB2DF"/>
                            </a:solidFill>
                            <a:effectLst/>
                            <a:latin typeface="Calibri" panose="020F0502020204030204" pitchFamily="34" charset="0"/>
                          </a:rPr>
                          <a:t>Any Comfortable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54%</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46%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40%</a:t>
                        </a:r>
                      </a:p>
                    </a:txBody>
                    <a:tcPr marL="6350" marR="6350" marT="6350" marB="0" anchor="ctr"/>
                  </a:tc>
                  <a:extLst>
                    <a:ext uri="{0D108BD9-81ED-4DB2-BD59-A6C34878D82A}">
                      <a16:rowId xmlns:a16="http://schemas.microsoft.com/office/drawing/2014/main" val="1544086765"/>
                    </a:ext>
                  </a:extLst>
                </a:tr>
                <a:tr h="551311">
                  <a:tc>
                    <a:txBody>
                      <a:bodyPr/>
                      <a:lstStyle/>
                      <a:p>
                        <a:pPr algn="ctr" fontAlgn="b"/>
                        <a:r>
                          <a:rPr lang="en-US" sz="1400" b="0" i="0" u="none" strike="noStrike" dirty="0">
                            <a:solidFill>
                              <a:srgbClr val="7DB2DF"/>
                            </a:solidFill>
                            <a:effectLst/>
                            <a:latin typeface="Calibri" panose="020F0502020204030204" pitchFamily="34" charset="0"/>
                          </a:rPr>
                          <a:t>Any Uncomfortable</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19%</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23%</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30%</a:t>
                        </a:r>
                      </a:p>
                    </a:txBody>
                    <a:tcPr marL="6350" marR="6350" marT="6350" marB="0" anchor="ctr"/>
                  </a:tc>
                  <a:extLst>
                    <a:ext uri="{0D108BD9-81ED-4DB2-BD59-A6C34878D82A}">
                      <a16:rowId xmlns:a16="http://schemas.microsoft.com/office/drawing/2014/main" val="1022768562"/>
                    </a:ext>
                  </a:extLst>
                </a:tr>
                <a:tr h="551311">
                  <a:tc>
                    <a:txBody>
                      <a:bodyPr/>
                      <a:lstStyle/>
                      <a:p>
                        <a:pPr algn="ctr" fontAlgn="b"/>
                        <a:r>
                          <a:rPr lang="en-US" sz="1400" b="0" i="0" u="none" strike="noStrike" dirty="0">
                            <a:solidFill>
                              <a:srgbClr val="7DB2DF"/>
                            </a:solidFill>
                            <a:effectLst/>
                            <a:latin typeface="Calibri" panose="020F0502020204030204" pitchFamily="34" charset="0"/>
                          </a:rPr>
                          <a:t>Neither comfortable nor uncomfortable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27%</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32%</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30%</a:t>
                        </a:r>
                      </a:p>
                    </a:txBody>
                    <a:tcPr marL="6350" marR="6350" marT="6350" marB="0" anchor="ctr"/>
                  </a:tc>
                  <a:extLst>
                    <a:ext uri="{0D108BD9-81ED-4DB2-BD59-A6C34878D82A}">
                      <a16:rowId xmlns:a16="http://schemas.microsoft.com/office/drawing/2014/main" val="913154023"/>
                    </a:ext>
                  </a:extLst>
                </a:tr>
              </a:tbl>
            </a:graphicData>
          </a:graphic>
        </p:graphicFrame>
        <p:sp>
          <p:nvSpPr>
            <p:cNvPr id="14" name="Left Bracket 13">
              <a:extLst>
                <a:ext uri="{FF2B5EF4-FFF2-40B4-BE49-F238E27FC236}">
                  <a16:creationId xmlns:a16="http://schemas.microsoft.com/office/drawing/2014/main" id="{AF2C4907-896C-F325-7301-BEBC68C03068}"/>
                </a:ext>
              </a:extLst>
            </p:cNvPr>
            <p:cNvSpPr/>
            <p:nvPr/>
          </p:nvSpPr>
          <p:spPr>
            <a:xfrm>
              <a:off x="1636642" y="4166739"/>
              <a:ext cx="271670" cy="1490870"/>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ket 14">
              <a:extLst>
                <a:ext uri="{FF2B5EF4-FFF2-40B4-BE49-F238E27FC236}">
                  <a16:creationId xmlns:a16="http://schemas.microsoft.com/office/drawing/2014/main" id="{959D821E-6A31-A0D6-5B93-9A3268AFF427}"/>
                </a:ext>
              </a:extLst>
            </p:cNvPr>
            <p:cNvSpPr/>
            <p:nvPr/>
          </p:nvSpPr>
          <p:spPr>
            <a:xfrm>
              <a:off x="1643268" y="2497318"/>
              <a:ext cx="271670" cy="1490870"/>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itle" descr="f6f017b4-9a1e-4bbf-81c6-2caa04588751 Title">
              <a:extLst>
                <a:ext uri="{FF2B5EF4-FFF2-40B4-BE49-F238E27FC236}">
                  <a16:creationId xmlns:a16="http://schemas.microsoft.com/office/drawing/2014/main" id="{31C8C189-6C85-B1F0-26B0-CBB83E16C612}"/>
                </a:ext>
              </a:extLst>
            </p:cNvPr>
            <p:cNvSpPr txBox="1">
              <a:spLocks/>
            </p:cNvSpPr>
            <p:nvPr/>
          </p:nvSpPr>
          <p:spPr>
            <a:xfrm>
              <a:off x="271467" y="4465237"/>
              <a:ext cx="132542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600" dirty="0">
                  <a:solidFill>
                    <a:srgbClr val="7DB2DF"/>
                  </a:solidFill>
                  <a:latin typeface="Bahnschrift SemiBold" panose="020B0502040204020203" pitchFamily="34" charset="0"/>
                </a:rPr>
                <a:t>Dissimilar to yours</a:t>
              </a:r>
            </a:p>
          </p:txBody>
        </p:sp>
        <p:sp>
          <p:nvSpPr>
            <p:cNvPr id="17" name="Title" descr="f6f017b4-9a1e-4bbf-81c6-2caa04588751 Title">
              <a:extLst>
                <a:ext uri="{FF2B5EF4-FFF2-40B4-BE49-F238E27FC236}">
                  <a16:creationId xmlns:a16="http://schemas.microsoft.com/office/drawing/2014/main" id="{25A601C3-EC78-D203-F8C0-66EC2E9B2499}"/>
                </a:ext>
              </a:extLst>
            </p:cNvPr>
            <p:cNvSpPr txBox="1">
              <a:spLocks/>
            </p:cNvSpPr>
            <p:nvPr/>
          </p:nvSpPr>
          <p:spPr>
            <a:xfrm>
              <a:off x="392008" y="2787365"/>
              <a:ext cx="132542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600" dirty="0">
                  <a:solidFill>
                    <a:srgbClr val="262261"/>
                  </a:solidFill>
                  <a:latin typeface="Bahnschrift SemiBold" panose="020B0502040204020203" pitchFamily="34" charset="0"/>
                </a:rPr>
                <a:t>Similar to yours</a:t>
              </a:r>
            </a:p>
          </p:txBody>
        </p:sp>
      </p:grpSp>
    </p:spTree>
    <p:extLst>
      <p:ext uri="{BB962C8B-B14F-4D97-AF65-F5344CB8AC3E}">
        <p14:creationId xmlns:p14="http://schemas.microsoft.com/office/powerpoint/2010/main" val="1786910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To what extent do you feel that members of your local community share your beliefs about race and race relations?">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To.what.extent.do.you.feel.that.members.of.your.local.community.share.your.beliefs.about.race.and.race.relations." descr="0176be67-6672-44bb-9ff1-70424f49c158 viz.To.what.extent.do.you.feel.that.members.of.your.local.community.share.your.beliefs.about.race.and.race.relations."/>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To.what.extent.do.you.feel.that.members.of.your.local.community.share.your.beliefs.about.race.and.race.relations. footer" descr="Footer: 0176be67-6672-44bb-9ff1-70424f49c158 viz.To.what.extent.do.you.feel.that.members.of.your.local.community.share.your.beliefs.about.race.and.race.relations."/>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To what extent do you feel that members of your local community share your beliefs about race and race relations?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EEBEE067-3C4C-C2ED-6065-2F35CA4392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2E5CD67-1611-FE68-E626-A7AF107E4E8A}"/>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15CABDB-9138-458D-D4E2-9EAC86F2389E}"/>
              </a:ext>
            </a:extLst>
          </p:cNvPr>
          <p:cNvSpPr txBox="1">
            <a:spLocks/>
          </p:cNvSpPr>
          <p:nvPr/>
        </p:nvSpPr>
        <p:spPr>
          <a:xfrm>
            <a:off x="1175295" y="541506"/>
            <a:ext cx="828049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To what extent do you feel that members of your local community share your beliefs about race and race relations?</a:t>
            </a:r>
          </a:p>
        </p:txBody>
      </p:sp>
      <p:sp>
        <p:nvSpPr>
          <p:cNvPr id="11" name="Title" descr="f6f017b4-9a1e-4bbf-81c6-2caa04588751 Title">
            <a:extLst>
              <a:ext uri="{FF2B5EF4-FFF2-40B4-BE49-F238E27FC236}">
                <a16:creationId xmlns:a16="http://schemas.microsoft.com/office/drawing/2014/main" id="{4FE726A7-1D12-4691-0D6B-533A0D9AB7F5}"/>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MIXED COMMUNAL BELIEFS ON RACE RELATIONS</a:t>
            </a:r>
          </a:p>
        </p:txBody>
      </p:sp>
      <p:pic>
        <p:nvPicPr>
          <p:cNvPr id="12" name="Graphic 11" descr="Help outline">
            <a:extLst>
              <a:ext uri="{FF2B5EF4-FFF2-40B4-BE49-F238E27FC236}">
                <a16:creationId xmlns:a16="http://schemas.microsoft.com/office/drawing/2014/main" id="{56D24982-C2F9-621A-1876-9010B84E91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To.what.extent.do.you.feel.that.members.of.your.local.community.share.your.beliefs.about.race.and.race.relations. footer" descr="Footer: 0176be67-6672-44bb-9ff1-70424f49c158 viz.To.what.extent.do.you.feel.that.members.of.your.local.community.share.your.beliefs.about.race.and.race.relations."/>
          <p:cNvSpPr/>
          <p:nvPr/>
        </p:nvSpPr>
        <p:spPr>
          <a:xfrm>
            <a:off x="939390" y="5243798"/>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To what extent do you feel that members of your local community share your beliefs about race and race relations?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EEBEE067-3C4C-C2ED-6065-2F35CA4392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2E5CD67-1611-FE68-E626-A7AF107E4E8A}"/>
              </a:ext>
            </a:extLst>
          </p:cNvPr>
          <p:cNvSpPr/>
          <p:nvPr/>
        </p:nvSpPr>
        <p:spPr>
          <a:xfrm>
            <a:off x="7433" y="-9169"/>
            <a:ext cx="12189834" cy="921049"/>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15CABDB-9138-458D-D4E2-9EAC86F2389E}"/>
              </a:ext>
            </a:extLst>
          </p:cNvPr>
          <p:cNvSpPr txBox="1">
            <a:spLocks/>
          </p:cNvSpPr>
          <p:nvPr/>
        </p:nvSpPr>
        <p:spPr>
          <a:xfrm>
            <a:off x="1175295" y="31302"/>
            <a:ext cx="828049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To what extent do you feel that members of your local community share your beliefs about race and race relations?</a:t>
            </a:r>
          </a:p>
        </p:txBody>
      </p:sp>
      <p:sp>
        <p:nvSpPr>
          <p:cNvPr id="11" name="Title" descr="f6f017b4-9a1e-4bbf-81c6-2caa04588751 Title">
            <a:extLst>
              <a:ext uri="{FF2B5EF4-FFF2-40B4-BE49-F238E27FC236}">
                <a16:creationId xmlns:a16="http://schemas.microsoft.com/office/drawing/2014/main" id="{4FE726A7-1D12-4691-0D6B-533A0D9AB7F5}"/>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56D24982-C2F9-621A-1876-9010B84E91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32269"/>
            <a:ext cx="602425" cy="602425"/>
          </a:xfrm>
          <a:prstGeom prst="rect">
            <a:avLst/>
          </a:prstGeom>
        </p:spPr>
      </p:pic>
      <p:graphicFrame>
        <p:nvGraphicFramePr>
          <p:cNvPr id="9" name="Table 11">
            <a:extLst>
              <a:ext uri="{FF2B5EF4-FFF2-40B4-BE49-F238E27FC236}">
                <a16:creationId xmlns:a16="http://schemas.microsoft.com/office/drawing/2014/main" id="{85403319-0266-5298-8B9D-BE261F9991CF}"/>
              </a:ext>
            </a:extLst>
          </p:cNvPr>
          <p:cNvGraphicFramePr>
            <a:graphicFrameLocks/>
          </p:cNvGraphicFramePr>
          <p:nvPr>
            <p:extLst>
              <p:ext uri="{D42A27DB-BD31-4B8C-83A1-F6EECF244321}">
                <p14:modId xmlns:p14="http://schemas.microsoft.com/office/powerpoint/2010/main" val="1664427548"/>
              </p:ext>
            </p:extLst>
          </p:nvPr>
        </p:nvGraphicFramePr>
        <p:xfrm>
          <a:off x="456997" y="1676524"/>
          <a:ext cx="10997164" cy="3307866"/>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l" fontAlgn="b"/>
                      <a:r>
                        <a:rPr lang="en-US" sz="1400" b="0" i="0" u="none" strike="noStrike" dirty="0">
                          <a:solidFill>
                            <a:srgbClr val="000000"/>
                          </a:solidFill>
                          <a:effectLst/>
                          <a:latin typeface="Calibri" panose="020F0502020204030204" pitchFamily="34" charset="0"/>
                        </a:rPr>
                        <a:t>Everyone in my community shares my beliefs</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a:t>
                      </a:r>
                    </a:p>
                  </a:txBody>
                  <a:tcPr marL="6350" marR="6350" marT="6350" marB="0" anchor="ctr"/>
                </a:tc>
                <a:extLst>
                  <a:ext uri="{0D108BD9-81ED-4DB2-BD59-A6C34878D82A}">
                    <a16:rowId xmlns:a16="http://schemas.microsoft.com/office/drawing/2014/main" val="1813386351"/>
                  </a:ext>
                </a:extLst>
              </a:tr>
              <a:tr h="551311">
                <a:tc>
                  <a:txBody>
                    <a:bodyPr/>
                    <a:lstStyle/>
                    <a:p>
                      <a:pPr algn="l" fontAlgn="b"/>
                      <a:r>
                        <a:rPr lang="en-US" sz="1400" b="0" i="0" u="none" strike="noStrike" dirty="0">
                          <a:solidFill>
                            <a:srgbClr val="000000"/>
                          </a:solidFill>
                          <a:effectLst/>
                          <a:latin typeface="Calibri" panose="020F0502020204030204" pitchFamily="34" charset="0"/>
                        </a:rPr>
                        <a:t>Most people in my community share my beliefs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31%</a:t>
                      </a:r>
                    </a:p>
                  </a:txBody>
                  <a:tcPr marL="6350" marR="6350" marT="6350" marB="0" anchor="ctr"/>
                </a:tc>
                <a:extLst>
                  <a:ext uri="{0D108BD9-81ED-4DB2-BD59-A6C34878D82A}">
                    <a16:rowId xmlns:a16="http://schemas.microsoft.com/office/drawing/2014/main" val="2714948234"/>
                  </a:ext>
                </a:extLst>
              </a:tr>
              <a:tr h="551311">
                <a:tc>
                  <a:txBody>
                    <a:bodyPr/>
                    <a:lstStyle/>
                    <a:p>
                      <a:pPr algn="l" fontAlgn="b"/>
                      <a:r>
                        <a:rPr lang="en-US" sz="1400" b="0" i="0" u="none" strike="noStrike" dirty="0">
                          <a:solidFill>
                            <a:srgbClr val="000000"/>
                          </a:solidFill>
                          <a:effectLst/>
                          <a:latin typeface="Calibri" panose="020F0502020204030204" pitchFamily="34" charset="0"/>
                        </a:rPr>
                        <a:t>About half of the people in my community share my beliefs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31%</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36%</a:t>
                      </a:r>
                    </a:p>
                  </a:txBody>
                  <a:tcPr marL="6350" marR="6350" marT="6350" marB="0" anchor="ctr"/>
                </a:tc>
                <a:extLst>
                  <a:ext uri="{0D108BD9-81ED-4DB2-BD59-A6C34878D82A}">
                    <a16:rowId xmlns:a16="http://schemas.microsoft.com/office/drawing/2014/main" val="1181720147"/>
                  </a:ext>
                </a:extLst>
              </a:tr>
              <a:tr h="551311">
                <a:tc>
                  <a:txBody>
                    <a:bodyPr/>
                    <a:lstStyle/>
                    <a:p>
                      <a:pPr algn="l" fontAlgn="b"/>
                      <a:r>
                        <a:rPr lang="en-US" sz="1400" b="0" i="0" u="none" strike="noStrike" dirty="0">
                          <a:solidFill>
                            <a:srgbClr val="000000"/>
                          </a:solidFill>
                          <a:effectLst/>
                          <a:latin typeface="Calibri" panose="020F0502020204030204" pitchFamily="34" charset="0"/>
                        </a:rPr>
                        <a:t>Some people in my community share my beliefs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28%</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23%</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28%</a:t>
                      </a:r>
                    </a:p>
                  </a:txBody>
                  <a:tcPr marL="6350" marR="6350" marT="6350" marB="0" anchor="ctr"/>
                </a:tc>
                <a:extLst>
                  <a:ext uri="{0D108BD9-81ED-4DB2-BD59-A6C34878D82A}">
                    <a16:rowId xmlns:a16="http://schemas.microsoft.com/office/drawing/2014/main" val="1544086765"/>
                  </a:ext>
                </a:extLst>
              </a:tr>
              <a:tr h="551311">
                <a:tc>
                  <a:txBody>
                    <a:bodyPr/>
                    <a:lstStyle/>
                    <a:p>
                      <a:pPr algn="l" fontAlgn="b"/>
                      <a:r>
                        <a:rPr lang="en-US" sz="1400" b="0" i="0" u="none" strike="noStrike" dirty="0">
                          <a:solidFill>
                            <a:srgbClr val="000000"/>
                          </a:solidFill>
                          <a:effectLst/>
                          <a:latin typeface="Calibri" panose="020F0502020204030204" pitchFamily="34" charset="0"/>
                        </a:rPr>
                        <a:t>No one in my community shares my beliefs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6%</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84014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60732E10-8CBD-6F7D-64CB-6353A6B0E1E5}"/>
              </a:ext>
            </a:extLst>
          </p:cNvPr>
          <p:cNvPicPr>
            <a:picLocks noChangeAspect="1"/>
          </p:cNvPicPr>
          <p:nvPr/>
        </p:nvPicPr>
        <p:blipFill>
          <a:blip r:embed="rId2" cstate="print">
            <a:extLst>
              <a:ext uri="{28A0092B-C50C-407E-A947-70E740481C1C}">
                <a14:useLocalDpi xmlns:a14="http://schemas.microsoft.com/office/drawing/2010/main" val="0"/>
              </a:ext>
            </a:extLst>
          </a:blip>
          <a:srcRect t="5911" b="5911"/>
          <a:stretch/>
        </p:blipFill>
        <p:spPr>
          <a:xfrm>
            <a:off x="-1486" y="-4338"/>
            <a:ext cx="12217747" cy="7184184"/>
          </a:xfrm>
          <a:prstGeom prst="rect">
            <a:avLst/>
          </a:prstGeom>
        </p:spPr>
      </p:pic>
      <p:sp>
        <p:nvSpPr>
          <p:cNvPr id="7" name="Rectangle 6">
            <a:extLst>
              <a:ext uri="{FF2B5EF4-FFF2-40B4-BE49-F238E27FC236}">
                <a16:creationId xmlns:a16="http://schemas.microsoft.com/office/drawing/2014/main" id="{2AD9D232-7EE7-C33D-7592-C0480D4C795E}"/>
              </a:ext>
            </a:extLst>
          </p:cNvPr>
          <p:cNvSpPr/>
          <p:nvPr/>
        </p:nvSpPr>
        <p:spPr>
          <a:xfrm>
            <a:off x="-9990" y="-4338"/>
            <a:ext cx="12224679" cy="7181653"/>
          </a:xfrm>
          <a:prstGeom prst="rect">
            <a:avLst/>
          </a:prstGeom>
          <a:solidFill>
            <a:srgbClr val="262261">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 PLURIBUS UNUM" descr="7c3a04bc-517c-470a-8021-38032c8864a0 E PLURIBUS UNUM"/>
          <p:cNvSpPr>
            <a:spLocks noGrp="1"/>
          </p:cNvSpPr>
          <p:nvPr>
            <p:ph type="title"/>
          </p:nvPr>
        </p:nvSpPr>
        <p:spPr>
          <a:xfrm>
            <a:off x="860243" y="1491344"/>
            <a:ext cx="6807175" cy="523875"/>
          </a:xfrm>
          <a:prstGeom prst="rect">
            <a:avLst/>
          </a:prstGeom>
          <a:noFill/>
        </p:spPr>
        <p:txBody>
          <a:bodyPr lIns="0" tIns="15240" rIns="0" bIns="0" anchor="ctr">
            <a:noAutofit/>
          </a:bodyPr>
          <a:lstStyle/>
          <a:p>
            <a:pPr marL="0" lvl="0" indent="0" algn="l">
              <a:lnSpc>
                <a:spcPct val="114583"/>
              </a:lnSpc>
              <a:buNone/>
            </a:pPr>
            <a:r>
              <a:rPr lang="en-US" sz="3200" b="1" i="1" u="none" strike="noStrike" dirty="0">
                <a:solidFill>
                  <a:srgbClr val="7DB2DF"/>
                </a:solidFill>
                <a:latin typeface="Bahnschrift SemiCondensed" panose="020B0502040204020203" pitchFamily="34" charset="0"/>
              </a:rPr>
              <a:t>METHODOLOGY</a:t>
            </a:r>
          </a:p>
        </p:txBody>
      </p:sp>
    </p:spTree>
    <p:extLst>
      <p:ext uri="{BB962C8B-B14F-4D97-AF65-F5344CB8AC3E}">
        <p14:creationId xmlns:p14="http://schemas.microsoft.com/office/powerpoint/2010/main" val="763803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There are many important social issues facing the United States. Do you believe that we can effectively address pressing societal issues, like inflation or the opioid crisis, while also addressing race and race relations?">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There.are.many.important.social.issues.facing.the.United.States.Do.you.believe.that.we.can.effectively.address.pressing.societal.issues.like.inflation.or.the.opioid.crisis.while.also.addressing.race.and.race.relations." descr="05519e24-00d3-4a1f-859d-8fbfaea2a6e3 viz.There.are.many.important.social.issues.facing.the.United.States.Do.you.believe.that.we.can.effectively.address.pressing.societal.issues.like.inflation.or.the.opioid.crisis.while.also.addressing.race.and.race.relations."/>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There.are.many.important.social.issues.facing.the.United.States.Do.you.believe.that.we.can.effectively.address.pressing.societal.issues.like.inflation.or.the.opioid.crisis.while.also.addressing.race.and.race.relations. footer" descr="Footer: 05519e24-00d3-4a1f-859d-8fbfaea2a6e3 viz.There.are.many.important.social.issues.facing.the.United.States.Do.you.believe.that.we.can.effectively.address.pressing.societal.issues.like.inflation.or.the.opioid.crisis.while.also.addressing.race.and.race.relations."/>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There are many important social issues facing the United States. Do you believe that we can effectively address pressing societal issues, like inflation or the opioid crisis, while also addressing race and race relations?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EA255BF3-CE4E-5115-7450-AC18EAB808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6EDD44E-DF36-B32E-4B87-CB4A73296DA2}"/>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7ADB2B10-FFDB-F341-71D3-352E6DDE4E48}"/>
              </a:ext>
            </a:extLst>
          </p:cNvPr>
          <p:cNvSpPr txBox="1">
            <a:spLocks/>
          </p:cNvSpPr>
          <p:nvPr/>
        </p:nvSpPr>
        <p:spPr>
          <a:xfrm>
            <a:off x="1175295" y="541506"/>
            <a:ext cx="10780144"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600" i="1">
                <a:solidFill>
                  <a:schemeClr val="bg1"/>
                </a:solidFill>
                <a:latin typeface="Bahnschrift Light SemiCondensed" panose="020B0502040204020203" pitchFamily="34" charset="0"/>
              </a:rPr>
              <a:t>There are many important social issues facing the United States. Do you believe that we can effectively address pressing societal issues, like inflation or the opioid crisis, while also addressing race and race relations?</a:t>
            </a:r>
          </a:p>
        </p:txBody>
      </p:sp>
      <p:sp>
        <p:nvSpPr>
          <p:cNvPr id="11" name="Title" descr="f6f017b4-9a1e-4bbf-81c6-2caa04588751 Title">
            <a:extLst>
              <a:ext uri="{FF2B5EF4-FFF2-40B4-BE49-F238E27FC236}">
                <a16:creationId xmlns:a16="http://schemas.microsoft.com/office/drawing/2014/main" id="{D69C510D-A38F-B19E-BF6F-F7884CE17E0E}"/>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dirty="0">
                <a:solidFill>
                  <a:srgbClr val="7DB2DF"/>
                </a:solidFill>
                <a:latin typeface="Bahnschrift SemiBold" panose="020B0502040204020203" pitchFamily="34" charset="0"/>
              </a:rPr>
              <a:t>RACE CAN BE ADDRESSED ALONGSIDE OTHER SOCIETAL ISSUES</a:t>
            </a:r>
          </a:p>
        </p:txBody>
      </p:sp>
      <p:pic>
        <p:nvPicPr>
          <p:cNvPr id="12" name="Graphic 11" descr="Help outline">
            <a:extLst>
              <a:ext uri="{FF2B5EF4-FFF2-40B4-BE49-F238E27FC236}">
                <a16:creationId xmlns:a16="http://schemas.microsoft.com/office/drawing/2014/main" id="{CF3C79F5-87F7-87DF-D651-B5CD10B91C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There.are.many.important.social.issues.facing.the.United.States.Do.you.believe.that.we.can.effectively.address.pressing.societal.issues.like.inflation.or.the.opioid.crisis.while.also.addressing.race.and.race.relations. footer" descr="Footer: 05519e24-00d3-4a1f-859d-8fbfaea2a6e3 viz.There.are.many.important.social.issues.facing.the.United.States.Do.you.believe.that.we.can.effectively.address.pressing.societal.issues.like.inflation.or.the.opioid.crisis.while.also.addressing.race.and.race.relations."/>
          <p:cNvSpPr/>
          <p:nvPr/>
        </p:nvSpPr>
        <p:spPr>
          <a:xfrm>
            <a:off x="767111" y="5341440"/>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There are many important social issues facing the United States. Do you believe that we can effectively address pressing societal issues, like inflation or the opioid crisis, while also addressing race and race relations?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EA255BF3-CE4E-5115-7450-AC18EAB808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6EDD44E-DF36-B32E-4B87-CB4A73296DA2}"/>
              </a:ext>
            </a:extLst>
          </p:cNvPr>
          <p:cNvSpPr/>
          <p:nvPr/>
        </p:nvSpPr>
        <p:spPr>
          <a:xfrm>
            <a:off x="7433" y="-9169"/>
            <a:ext cx="12189834" cy="982891"/>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7ADB2B10-FFDB-F341-71D3-352E6DDE4E48}"/>
              </a:ext>
            </a:extLst>
          </p:cNvPr>
          <p:cNvSpPr txBox="1">
            <a:spLocks/>
          </p:cNvSpPr>
          <p:nvPr/>
        </p:nvSpPr>
        <p:spPr>
          <a:xfrm>
            <a:off x="1175295" y="24675"/>
            <a:ext cx="10780144"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600" i="1">
                <a:solidFill>
                  <a:schemeClr val="bg1"/>
                </a:solidFill>
                <a:latin typeface="Bahnschrift Light SemiCondensed" panose="020B0502040204020203" pitchFamily="34" charset="0"/>
              </a:rPr>
              <a:t>There are many important social issues facing the United States. Do you believe that we can effectively address pressing societal issues, like inflation or the opioid crisis, while also addressing race and race relations?</a:t>
            </a:r>
          </a:p>
        </p:txBody>
      </p:sp>
      <p:sp>
        <p:nvSpPr>
          <p:cNvPr id="11" name="Title" descr="f6f017b4-9a1e-4bbf-81c6-2caa04588751 Title">
            <a:extLst>
              <a:ext uri="{FF2B5EF4-FFF2-40B4-BE49-F238E27FC236}">
                <a16:creationId xmlns:a16="http://schemas.microsoft.com/office/drawing/2014/main" id="{D69C510D-A38F-B19E-BF6F-F7884CE17E0E}"/>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CF3C79F5-87F7-87DF-D651-B5CD10B91C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25642"/>
            <a:ext cx="602425" cy="602425"/>
          </a:xfrm>
          <a:prstGeom prst="rect">
            <a:avLst/>
          </a:prstGeom>
        </p:spPr>
      </p:pic>
      <p:graphicFrame>
        <p:nvGraphicFramePr>
          <p:cNvPr id="9" name="Table 11">
            <a:extLst>
              <a:ext uri="{FF2B5EF4-FFF2-40B4-BE49-F238E27FC236}">
                <a16:creationId xmlns:a16="http://schemas.microsoft.com/office/drawing/2014/main" id="{03F1A0EA-612C-858A-D06E-3AA70127A15A}"/>
              </a:ext>
            </a:extLst>
          </p:cNvPr>
          <p:cNvGraphicFramePr>
            <a:graphicFrameLocks/>
          </p:cNvGraphicFramePr>
          <p:nvPr>
            <p:extLst>
              <p:ext uri="{D42A27DB-BD31-4B8C-83A1-F6EECF244321}">
                <p14:modId xmlns:p14="http://schemas.microsoft.com/office/powerpoint/2010/main" val="825789753"/>
              </p:ext>
            </p:extLst>
          </p:nvPr>
        </p:nvGraphicFramePr>
        <p:xfrm>
          <a:off x="456997" y="1663272"/>
          <a:ext cx="10997164" cy="3307866"/>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i="0" u="none" strike="noStrike">
                          <a:solidFill>
                            <a:srgbClr val="000000"/>
                          </a:solidFill>
                          <a:effectLst/>
                          <a:latin typeface="Calibri" panose="020F0502020204030204" pitchFamily="34" charset="0"/>
                        </a:rPr>
                        <a:t>Definitely yes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21%</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19%</a:t>
                      </a: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400" b="0" i="0" u="none" strike="noStrike">
                          <a:solidFill>
                            <a:srgbClr val="000000"/>
                          </a:solidFill>
                          <a:effectLst/>
                          <a:latin typeface="Calibri" panose="020F0502020204030204" pitchFamily="34" charset="0"/>
                        </a:rPr>
                        <a:t>Probably yes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30%</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31%</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31%</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i="0" u="none" strike="noStrike">
                          <a:solidFill>
                            <a:srgbClr val="000000"/>
                          </a:solidFill>
                          <a:effectLst/>
                          <a:latin typeface="Calibri" panose="020F0502020204030204" pitchFamily="34" charset="0"/>
                        </a:rPr>
                        <a:t>Might or might not be able to</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30%</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30%</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30%</a:t>
                      </a: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i="0" u="none" strike="noStrike" dirty="0">
                          <a:solidFill>
                            <a:srgbClr val="000000"/>
                          </a:solidFill>
                          <a:effectLst/>
                          <a:latin typeface="Calibri" panose="020F0502020204030204" pitchFamily="34" charset="0"/>
                        </a:rPr>
                        <a:t>Probably not</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12%</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15%</a:t>
                      </a:r>
                    </a:p>
                  </a:txBody>
                  <a:tcPr marL="6350" marR="6350" marT="6350" marB="0" anchor="ctr"/>
                </a:tc>
                <a:extLst>
                  <a:ext uri="{0D108BD9-81ED-4DB2-BD59-A6C34878D82A}">
                    <a16:rowId xmlns:a16="http://schemas.microsoft.com/office/drawing/2014/main" val="1544086765"/>
                  </a:ext>
                </a:extLst>
              </a:tr>
              <a:tr h="551311">
                <a:tc>
                  <a:txBody>
                    <a:bodyPr/>
                    <a:lstStyle/>
                    <a:p>
                      <a:pPr algn="ctr" fontAlgn="b"/>
                      <a:r>
                        <a:rPr lang="en-US" sz="1400" b="0" i="0" u="none" strike="noStrike">
                          <a:solidFill>
                            <a:srgbClr val="000000"/>
                          </a:solidFill>
                          <a:effectLst/>
                          <a:latin typeface="Calibri" panose="020F0502020204030204" pitchFamily="34" charset="0"/>
                        </a:rPr>
                        <a:t>Definitely not</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4%</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3401795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Which of the following should the United States offer to African Americans as a way to address the lasting harm caused by slavery and other forms of racial discrimination? Select all that apply.">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Which.of.the.following.should.the.United.States.offer.to.African.Americans.as.a.way.to.address.the.lasting.harm.caused.by.slavery.and.other.forms.of.racial.discrimination.Select.all.that.apply.Selected.Choice1" descr="21d5b127-6ed3-4879-b691-13c35e530614 viz.Which.of.the.following.should.the.United.States.offer.to.African.Americans.as.a.way.to.address.the.lasting.harm.caused.by.slavery.and.other.forms.of.racial.discrimination.Select.all.that.apply.Selected.Choice1"/>
          <p:cNvPicPr>
            <a:picLocks noGrp="1" noChangeAspect="1"/>
          </p:cNvPicPr>
          <p:nvPr>
            <p:ph idx="1"/>
          </p:nvPr>
        </p:nvPicPr>
        <p:blipFill>
          <a:blip r:embed="rId2" cstate="print"/>
          <a:stretch>
            <a:fillRect/>
          </a:stretch>
        </p:blipFill>
        <p:spPr>
          <a:xfrm>
            <a:off x="1111227" y="1484550"/>
            <a:ext cx="10239855" cy="5039141"/>
          </a:xfrm>
          <a:prstGeom prst="rect">
            <a:avLst/>
          </a:prstGeom>
        </p:spPr>
      </p:pic>
      <p:sp>
        <p:nvSpPr>
          <p:cNvPr id="5" name="viz.Which.of.the.following.should.the.United.States.offer.to.African.Americans.as.a.way.to.address.the.lasting.harm.caused.by.slavery.and.other.forms.of.racial.discrimination.Select.all.that.apply.Selected.Choice1 footer" descr="Footer: 21d5b127-6ed3-4879-b691-13c35e530614 viz.Which.of.the.following.should.the.United.States.offer.to.African.Americans.as.a.way.to.address.the.lasting.harm.caused.by.slavery.and.other.forms.of.racial.discrimination.Select.all.that.apply.Selected.Choice1"/>
          <p:cNvSpPr/>
          <p:nvPr/>
        </p:nvSpPr>
        <p:spPr>
          <a:xfrm>
            <a:off x="636903" y="6457600"/>
            <a:ext cx="10687050" cy="321249"/>
          </a:xfrm>
          <a:prstGeom prst="rect">
            <a:avLst/>
          </a:prstGeom>
          <a:noFill/>
        </p:spPr>
        <p:txBody>
          <a:bodyPr/>
          <a:lstStyle/>
          <a:p>
            <a:pPr marL="0" lvl="0" indent="0" algn="ctr">
              <a:lnSpc>
                <a:spcPct val="114583"/>
              </a:lnSpc>
              <a:buNone/>
            </a:pPr>
            <a:r>
              <a:rPr sz="800" b="0" i="0" u="none" strike="noStrike">
                <a:solidFill>
                  <a:srgbClr val="505050"/>
                </a:solidFill>
                <a:latin typeface="Open Sans"/>
              </a:rPr>
              <a:t>Which of the following should the United States offer to African Americans as a way to address the lasting harm caused by slavery and other forms of racial discrimination? Select all that apply. - Selected Choice1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300FCD08-9BF4-BC24-AB5F-2D54C18229B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65C2CC4-C279-B53D-D12C-48D70D8E8FF3}"/>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descr="f6f017b4-9a1e-4bbf-81c6-2caa04588751 Title">
            <a:extLst>
              <a:ext uri="{FF2B5EF4-FFF2-40B4-BE49-F238E27FC236}">
                <a16:creationId xmlns:a16="http://schemas.microsoft.com/office/drawing/2014/main" id="{42DC07F5-6EF6-74E6-E23E-5689A50C3C0F}"/>
              </a:ext>
            </a:extLst>
          </p:cNvPr>
          <p:cNvSpPr txBox="1">
            <a:spLocks/>
          </p:cNvSpPr>
          <p:nvPr/>
        </p:nvSpPr>
        <p:spPr>
          <a:xfrm>
            <a:off x="1175295" y="541506"/>
            <a:ext cx="10505530"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Which of the following should the United States offer to African Americans as a way to address the lasting harm caused by slavery and other forms of racial discrimination? Select all that apply. </a:t>
            </a:r>
          </a:p>
        </p:txBody>
      </p:sp>
      <p:sp>
        <p:nvSpPr>
          <p:cNvPr id="8" name="Title" descr="f6f017b4-9a1e-4bbf-81c6-2caa04588751 Title">
            <a:extLst>
              <a:ext uri="{FF2B5EF4-FFF2-40B4-BE49-F238E27FC236}">
                <a16:creationId xmlns:a16="http://schemas.microsoft.com/office/drawing/2014/main" id="{C859BA14-4161-E91A-FAC4-74CB37F9E43F}"/>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dirty="0">
                <a:solidFill>
                  <a:srgbClr val="7DB2DF"/>
                </a:solidFill>
                <a:latin typeface="Bahnschrift SemiBold" panose="020B0502040204020203" pitchFamily="34" charset="0"/>
              </a:rPr>
              <a:t>WIDE SUPPORT OF REPARATIONS WHEN PRESENTED WITH EXAMPLES</a:t>
            </a:r>
          </a:p>
        </p:txBody>
      </p:sp>
      <p:pic>
        <p:nvPicPr>
          <p:cNvPr id="9" name="Graphic 8" descr="Help outline">
            <a:extLst>
              <a:ext uri="{FF2B5EF4-FFF2-40B4-BE49-F238E27FC236}">
                <a16:creationId xmlns:a16="http://schemas.microsoft.com/office/drawing/2014/main" id="{AA9AC15F-A2DD-B357-D32D-9913B94E7B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Which.of.the.following.should.the.United.States.offer.to.African.Americans.as.a.way.to.address.the.lasting.harm.caused.by.slavery.and.other.forms.of.racial.discrimination.Select.all.that.apply.Selected.Choice1 footer" descr="Footer: 21d5b127-6ed3-4879-b691-13c35e530614 viz.Which.of.the.following.should.the.United.States.offer.to.African.Americans.as.a.way.to.address.the.lasting.harm.caused.by.slavery.and.other.forms.of.racial.discrimination.Select.all.that.apply.Selected.Choice1"/>
          <p:cNvSpPr/>
          <p:nvPr/>
        </p:nvSpPr>
        <p:spPr>
          <a:xfrm>
            <a:off x="612323" y="5841014"/>
            <a:ext cx="10687050" cy="321249"/>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Which of the following should the United States offer to African Americans as a way to address the lasting harm caused by slavery and other forms of racial discrimination? Select all that apply. - Selected Choice1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300FCD08-9BF4-BC24-AB5F-2D54C18229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65C2CC4-C279-B53D-D12C-48D70D8E8FF3}"/>
              </a:ext>
            </a:extLst>
          </p:cNvPr>
          <p:cNvSpPr/>
          <p:nvPr/>
        </p:nvSpPr>
        <p:spPr>
          <a:xfrm>
            <a:off x="7433" y="-9169"/>
            <a:ext cx="12189834" cy="970660"/>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descr="f6f017b4-9a1e-4bbf-81c6-2caa04588751 Title">
            <a:extLst>
              <a:ext uri="{FF2B5EF4-FFF2-40B4-BE49-F238E27FC236}">
                <a16:creationId xmlns:a16="http://schemas.microsoft.com/office/drawing/2014/main" id="{42DC07F5-6EF6-74E6-E23E-5689A50C3C0F}"/>
              </a:ext>
            </a:extLst>
          </p:cNvPr>
          <p:cNvSpPr txBox="1">
            <a:spLocks/>
          </p:cNvSpPr>
          <p:nvPr/>
        </p:nvSpPr>
        <p:spPr>
          <a:xfrm>
            <a:off x="1175295" y="37927"/>
            <a:ext cx="10505530"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Which of the following should the United States offer to African Americans as a way to address the lasting harm caused by slavery and other forms of racial discrimination? Select all that apply. </a:t>
            </a:r>
          </a:p>
        </p:txBody>
      </p:sp>
      <p:sp>
        <p:nvSpPr>
          <p:cNvPr id="8" name="Title" descr="f6f017b4-9a1e-4bbf-81c6-2caa04588751 Title">
            <a:extLst>
              <a:ext uri="{FF2B5EF4-FFF2-40B4-BE49-F238E27FC236}">
                <a16:creationId xmlns:a16="http://schemas.microsoft.com/office/drawing/2014/main" id="{C859BA14-4161-E91A-FAC4-74CB37F9E43F}"/>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9" name="Graphic 8" descr="Help outline">
            <a:extLst>
              <a:ext uri="{FF2B5EF4-FFF2-40B4-BE49-F238E27FC236}">
                <a16:creationId xmlns:a16="http://schemas.microsoft.com/office/drawing/2014/main" id="{AA9AC15F-A2DD-B357-D32D-9913B94E7B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38894"/>
            <a:ext cx="602425" cy="602425"/>
          </a:xfrm>
          <a:prstGeom prst="rect">
            <a:avLst/>
          </a:prstGeom>
        </p:spPr>
      </p:pic>
      <p:graphicFrame>
        <p:nvGraphicFramePr>
          <p:cNvPr id="12" name="Table 11">
            <a:extLst>
              <a:ext uri="{FF2B5EF4-FFF2-40B4-BE49-F238E27FC236}">
                <a16:creationId xmlns:a16="http://schemas.microsoft.com/office/drawing/2014/main" id="{2930F7F7-C60A-DE56-8348-7F6782A57B59}"/>
              </a:ext>
            </a:extLst>
          </p:cNvPr>
          <p:cNvGraphicFramePr>
            <a:graphicFrameLocks/>
          </p:cNvGraphicFramePr>
          <p:nvPr>
            <p:extLst>
              <p:ext uri="{D42A27DB-BD31-4B8C-83A1-F6EECF244321}">
                <p14:modId xmlns:p14="http://schemas.microsoft.com/office/powerpoint/2010/main" val="1153424081"/>
              </p:ext>
            </p:extLst>
          </p:nvPr>
        </p:nvGraphicFramePr>
        <p:xfrm>
          <a:off x="523875" y="1285462"/>
          <a:ext cx="10997164" cy="4330244"/>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260424">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260424">
                <a:tc>
                  <a:txBody>
                    <a:bodyPr/>
                    <a:lstStyle/>
                    <a:p>
                      <a:pPr algn="l" fontAlgn="b"/>
                      <a:r>
                        <a:rPr lang="en-US" sz="1050" b="0" i="0" u="none" strike="noStrike" dirty="0">
                          <a:solidFill>
                            <a:srgbClr val="000000"/>
                          </a:solidFill>
                          <a:effectLst/>
                          <a:latin typeface="Calibri" panose="020F0502020204030204" pitchFamily="34" charset="0"/>
                        </a:rPr>
                        <a:t>Preservation of Black sacred sites and monuments</a:t>
                      </a:r>
                    </a:p>
                  </a:txBody>
                  <a:tcPr marL="6350" marR="6350" marT="6350" marB="0" anchor="ctr">
                    <a:solidFill>
                      <a:schemeClr val="bg1"/>
                    </a:solidFill>
                  </a:tcPr>
                </a:tc>
                <a:tc>
                  <a:txBody>
                    <a:bodyPr/>
                    <a:lstStyle/>
                    <a:p>
                      <a:pPr marL="0" algn="ctr" defTabSz="914400" rtl="0" eaLnBrk="1" fontAlgn="b" latinLnBrk="0" hangingPunct="1"/>
                      <a:r>
                        <a:rPr lang="en-US" sz="1200" b="0" i="0" u="none" strike="noStrike" kern="1200" dirty="0">
                          <a:solidFill>
                            <a:srgbClr val="000000"/>
                          </a:solidFill>
                          <a:effectLst/>
                          <a:latin typeface="Calibri" panose="020F0502020204030204" pitchFamily="34" charset="0"/>
                          <a:ea typeface="+mn-ea"/>
                          <a:cs typeface="+mn-cs"/>
                        </a:rPr>
                        <a:t>31%</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33%</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31%</a:t>
                      </a:r>
                    </a:p>
                  </a:txBody>
                  <a:tcPr marL="6350" marR="6350" marT="6350" marB="0" anchor="ctr"/>
                </a:tc>
                <a:extLst>
                  <a:ext uri="{0D108BD9-81ED-4DB2-BD59-A6C34878D82A}">
                    <a16:rowId xmlns:a16="http://schemas.microsoft.com/office/drawing/2014/main" val="1813386351"/>
                  </a:ext>
                </a:extLst>
              </a:tr>
              <a:tr h="260424">
                <a:tc>
                  <a:txBody>
                    <a:bodyPr/>
                    <a:lstStyle/>
                    <a:p>
                      <a:pPr algn="l" fontAlgn="b"/>
                      <a:r>
                        <a:rPr lang="en-US" sz="1050" b="0" i="0" u="none" strike="noStrike" dirty="0">
                          <a:solidFill>
                            <a:srgbClr val="000000"/>
                          </a:solidFill>
                          <a:effectLst/>
                          <a:latin typeface="Calibri" panose="020F0502020204030204" pitchFamily="34" charset="0"/>
                        </a:rPr>
                        <a:t>Educational grants and/or scholarships</a:t>
                      </a:r>
                    </a:p>
                  </a:txBody>
                  <a:tcPr marL="6350" marR="6350" marT="6350" marB="0" anchor="ctr">
                    <a:solidFill>
                      <a:schemeClr val="bg1"/>
                    </a:solidFill>
                  </a:tcPr>
                </a:tc>
                <a:tc>
                  <a:txBody>
                    <a:bodyPr/>
                    <a:lstStyle/>
                    <a:p>
                      <a:pPr marL="0" algn="ctr" defTabSz="914400" rtl="0" eaLnBrk="1" fontAlgn="b" latinLnBrk="0" hangingPunct="1"/>
                      <a:r>
                        <a:rPr lang="en-US" sz="1200" b="0" i="0" u="none" strike="noStrike" kern="1200" dirty="0">
                          <a:solidFill>
                            <a:srgbClr val="000000"/>
                          </a:solidFill>
                          <a:effectLst/>
                          <a:latin typeface="Calibri" panose="020F0502020204030204" pitchFamily="34" charset="0"/>
                          <a:ea typeface="+mn-ea"/>
                          <a:cs typeface="+mn-cs"/>
                        </a:rPr>
                        <a:t>26%</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32%</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25%</a:t>
                      </a:r>
                    </a:p>
                  </a:txBody>
                  <a:tcPr marL="6350" marR="6350" marT="6350" marB="0" anchor="ctr"/>
                </a:tc>
                <a:extLst>
                  <a:ext uri="{0D108BD9-81ED-4DB2-BD59-A6C34878D82A}">
                    <a16:rowId xmlns:a16="http://schemas.microsoft.com/office/drawing/2014/main" val="2714948234"/>
                  </a:ext>
                </a:extLst>
              </a:tr>
              <a:tr h="260424">
                <a:tc>
                  <a:txBody>
                    <a:bodyPr/>
                    <a:lstStyle/>
                    <a:p>
                      <a:pPr algn="l" fontAlgn="b"/>
                      <a:r>
                        <a:rPr lang="en-US" sz="1050" b="0" i="0" u="none" strike="noStrike" dirty="0">
                          <a:solidFill>
                            <a:srgbClr val="000000"/>
                          </a:solidFill>
                          <a:effectLst/>
                          <a:latin typeface="Calibri" panose="020F0502020204030204" pitchFamily="34" charset="0"/>
                        </a:rPr>
                        <a:t>Investments in predominantly black infrastructure (e.g. education, healthcare)</a:t>
                      </a:r>
                    </a:p>
                  </a:txBody>
                  <a:tcPr marL="6350" marR="6350" marT="6350" marB="0" anchor="ctr">
                    <a:solidFill>
                      <a:schemeClr val="bg1"/>
                    </a:solidFill>
                  </a:tcPr>
                </a:tc>
                <a:tc>
                  <a:txBody>
                    <a:bodyPr/>
                    <a:lstStyle/>
                    <a:p>
                      <a:pPr marL="0" algn="ctr" defTabSz="914400" rtl="0" eaLnBrk="1" fontAlgn="b" latinLnBrk="0" hangingPunct="1"/>
                      <a:r>
                        <a:rPr lang="en-US" sz="1200" b="0" i="0" u="none" strike="noStrike" kern="1200" dirty="0">
                          <a:solidFill>
                            <a:srgbClr val="000000"/>
                          </a:solidFill>
                          <a:effectLst/>
                          <a:latin typeface="Calibri" panose="020F0502020204030204" pitchFamily="34" charset="0"/>
                          <a:ea typeface="+mn-ea"/>
                          <a:cs typeface="+mn-cs"/>
                        </a:rPr>
                        <a:t>27%</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30%</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23%</a:t>
                      </a:r>
                    </a:p>
                  </a:txBody>
                  <a:tcPr marL="6350" marR="6350" marT="6350" marB="0" anchor="ctr"/>
                </a:tc>
                <a:extLst>
                  <a:ext uri="{0D108BD9-81ED-4DB2-BD59-A6C34878D82A}">
                    <a16:rowId xmlns:a16="http://schemas.microsoft.com/office/drawing/2014/main" val="1181720147"/>
                  </a:ext>
                </a:extLst>
              </a:tr>
              <a:tr h="260424">
                <a:tc>
                  <a:txBody>
                    <a:bodyPr/>
                    <a:lstStyle/>
                    <a:p>
                      <a:pPr algn="l" fontAlgn="b"/>
                      <a:r>
                        <a:rPr lang="en-US" sz="1050" b="0" i="0" u="none" strike="noStrike" dirty="0">
                          <a:solidFill>
                            <a:srgbClr val="000000"/>
                          </a:solidFill>
                          <a:effectLst/>
                          <a:latin typeface="Calibri" panose="020F0502020204030204" pitchFamily="34" charset="0"/>
                        </a:rPr>
                        <a:t>National apology for slavery and subsequent discrimination</a:t>
                      </a:r>
                    </a:p>
                  </a:txBody>
                  <a:tcPr marL="6350" marR="6350" marT="6350" marB="0" anchor="ctr">
                    <a:solidFill>
                      <a:schemeClr val="bg1"/>
                    </a:solidFill>
                  </a:tcPr>
                </a:tc>
                <a:tc>
                  <a:txBody>
                    <a:bodyPr/>
                    <a:lstStyle/>
                    <a:p>
                      <a:pPr marL="0" algn="ctr" defTabSz="914400" rtl="0" eaLnBrk="1" fontAlgn="b" latinLnBrk="0" hangingPunct="1"/>
                      <a:r>
                        <a:rPr lang="en-US" sz="1200" b="0" i="0" u="none" strike="noStrike" kern="1200" dirty="0">
                          <a:solidFill>
                            <a:srgbClr val="000000"/>
                          </a:solidFill>
                          <a:effectLst/>
                          <a:latin typeface="Calibri" panose="020F0502020204030204" pitchFamily="34" charset="0"/>
                          <a:ea typeface="+mn-ea"/>
                          <a:cs typeface="+mn-cs"/>
                        </a:rPr>
                        <a:t>26%</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28%</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23%</a:t>
                      </a:r>
                    </a:p>
                  </a:txBody>
                  <a:tcPr marL="6350" marR="6350" marT="6350" marB="0" anchor="ctr"/>
                </a:tc>
                <a:extLst>
                  <a:ext uri="{0D108BD9-81ED-4DB2-BD59-A6C34878D82A}">
                    <a16:rowId xmlns:a16="http://schemas.microsoft.com/office/drawing/2014/main" val="1544086765"/>
                  </a:ext>
                </a:extLst>
              </a:tr>
              <a:tr h="260424">
                <a:tc>
                  <a:txBody>
                    <a:bodyPr/>
                    <a:lstStyle/>
                    <a:p>
                      <a:pPr algn="l" fontAlgn="b"/>
                      <a:r>
                        <a:rPr lang="en-US" sz="1050" b="0" i="0" u="none" strike="noStrike" dirty="0">
                          <a:solidFill>
                            <a:srgbClr val="000000"/>
                          </a:solidFill>
                          <a:effectLst/>
                          <a:latin typeface="Calibri" panose="020F0502020204030204" pitchFamily="34" charset="0"/>
                        </a:rPr>
                        <a:t>Home ownership grants and/or loans</a:t>
                      </a:r>
                    </a:p>
                  </a:txBody>
                  <a:tcPr marL="6350" marR="6350" marT="6350" marB="0" anchor="c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21%</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25%</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6350" marR="6350" marT="6350" marB="0" anchor="ctr"/>
                </a:tc>
                <a:extLst>
                  <a:ext uri="{0D108BD9-81ED-4DB2-BD59-A6C34878D82A}">
                    <a16:rowId xmlns:a16="http://schemas.microsoft.com/office/drawing/2014/main" val="1022768562"/>
                  </a:ext>
                </a:extLst>
              </a:tr>
              <a:tr h="260424">
                <a:tc>
                  <a:txBody>
                    <a:bodyPr/>
                    <a:lstStyle/>
                    <a:p>
                      <a:pPr algn="l" fontAlgn="b"/>
                      <a:r>
                        <a:rPr lang="en-US" sz="1050" b="0" i="0" u="none" strike="noStrike" dirty="0">
                          <a:solidFill>
                            <a:srgbClr val="000000"/>
                          </a:solidFill>
                          <a:effectLst/>
                          <a:latin typeface="Calibri" panose="020F0502020204030204" pitchFamily="34" charset="0"/>
                        </a:rPr>
                        <a:t>Restoration of voting rights for formerly incarcerated persons</a:t>
                      </a:r>
                    </a:p>
                  </a:txBody>
                  <a:tcPr marL="6350" marR="6350" marT="6350" marB="0" anchor="c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21%</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26%</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18%</a:t>
                      </a:r>
                    </a:p>
                  </a:txBody>
                  <a:tcPr marL="6350" marR="6350" marT="6350" marB="0" anchor="ctr"/>
                </a:tc>
                <a:extLst>
                  <a:ext uri="{0D108BD9-81ED-4DB2-BD59-A6C34878D82A}">
                    <a16:rowId xmlns:a16="http://schemas.microsoft.com/office/drawing/2014/main" val="4236022329"/>
                  </a:ext>
                </a:extLst>
              </a:tr>
              <a:tr h="260424">
                <a:tc>
                  <a:txBody>
                    <a:bodyPr/>
                    <a:lstStyle/>
                    <a:p>
                      <a:pPr algn="l" fontAlgn="b"/>
                      <a:r>
                        <a:rPr lang="en-US" sz="1050" b="0" i="0" u="none" strike="noStrike" dirty="0">
                          <a:solidFill>
                            <a:srgbClr val="000000"/>
                          </a:solidFill>
                          <a:effectLst/>
                          <a:latin typeface="Calibri" panose="020F0502020204030204" pitchFamily="34" charset="0"/>
                        </a:rPr>
                        <a:t>Business grants and/or loans</a:t>
                      </a:r>
                    </a:p>
                  </a:txBody>
                  <a:tcPr marL="6350" marR="6350" marT="6350" marB="0" anchor="c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21%</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26%</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17%</a:t>
                      </a:r>
                    </a:p>
                  </a:txBody>
                  <a:tcPr marL="6350" marR="6350" marT="6350" marB="0" anchor="ctr"/>
                </a:tc>
                <a:extLst>
                  <a:ext uri="{0D108BD9-81ED-4DB2-BD59-A6C34878D82A}">
                    <a16:rowId xmlns:a16="http://schemas.microsoft.com/office/drawing/2014/main" val="2071036034"/>
                  </a:ext>
                </a:extLst>
              </a:tr>
              <a:tr h="260424">
                <a:tc>
                  <a:txBody>
                    <a:bodyPr/>
                    <a:lstStyle/>
                    <a:p>
                      <a:pPr algn="l" fontAlgn="b"/>
                      <a:r>
                        <a:rPr lang="en-US" sz="1050" b="0" i="0" u="none" strike="noStrike" dirty="0">
                          <a:solidFill>
                            <a:srgbClr val="000000"/>
                          </a:solidFill>
                          <a:effectLst/>
                          <a:latin typeface="Calibri" panose="020F0502020204030204" pitchFamily="34" charset="0"/>
                        </a:rPr>
                        <a:t>Student loan forgiveness</a:t>
                      </a:r>
                    </a:p>
                  </a:txBody>
                  <a:tcPr marL="6350" marR="6350" marT="6350" marB="0" anchor="c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19%</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22%</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16%</a:t>
                      </a:r>
                    </a:p>
                  </a:txBody>
                  <a:tcPr marL="6350" marR="6350" marT="6350" marB="0" anchor="ctr"/>
                </a:tc>
                <a:extLst>
                  <a:ext uri="{0D108BD9-81ED-4DB2-BD59-A6C34878D82A}">
                    <a16:rowId xmlns:a16="http://schemas.microsoft.com/office/drawing/2014/main" val="4038397684"/>
                  </a:ext>
                </a:extLst>
              </a:tr>
              <a:tr h="260424">
                <a:tc>
                  <a:txBody>
                    <a:bodyPr/>
                    <a:lstStyle/>
                    <a:p>
                      <a:pPr algn="l" fontAlgn="b"/>
                      <a:r>
                        <a:rPr lang="en-US" sz="1050" b="0" i="0" u="none" strike="noStrike" dirty="0">
                          <a:solidFill>
                            <a:srgbClr val="000000"/>
                          </a:solidFill>
                          <a:effectLst/>
                          <a:latin typeface="Calibri" panose="020F0502020204030204" pitchFamily="34" charset="0"/>
                        </a:rPr>
                        <a:t>Free college tuition</a:t>
                      </a:r>
                    </a:p>
                  </a:txBody>
                  <a:tcPr marL="6350" marR="6350" marT="6350" marB="0" anchor="c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19%</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20%</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16%</a:t>
                      </a:r>
                    </a:p>
                  </a:txBody>
                  <a:tcPr marL="6350" marR="6350" marT="6350" marB="0" anchor="ctr"/>
                </a:tc>
                <a:extLst>
                  <a:ext uri="{0D108BD9-81ED-4DB2-BD59-A6C34878D82A}">
                    <a16:rowId xmlns:a16="http://schemas.microsoft.com/office/drawing/2014/main" val="1143187136"/>
                  </a:ext>
                </a:extLst>
              </a:tr>
              <a:tr h="260424">
                <a:tc>
                  <a:txBody>
                    <a:bodyPr/>
                    <a:lstStyle/>
                    <a:p>
                      <a:pPr algn="l" fontAlgn="b"/>
                      <a:r>
                        <a:rPr lang="en-US" sz="1050" b="0" i="0" u="none" strike="noStrike" dirty="0">
                          <a:solidFill>
                            <a:srgbClr val="000000"/>
                          </a:solidFill>
                          <a:effectLst/>
                          <a:latin typeface="Calibri" panose="020F0502020204030204" pitchFamily="34" charset="0"/>
                        </a:rPr>
                        <a:t>Direct cash payments to individuals</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17%</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23%</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13%</a:t>
                      </a:r>
                    </a:p>
                  </a:txBody>
                  <a:tcPr marL="6350" marR="6350" marT="6350" marB="0" anchor="ctr"/>
                </a:tc>
                <a:extLst>
                  <a:ext uri="{0D108BD9-81ED-4DB2-BD59-A6C34878D82A}">
                    <a16:rowId xmlns:a16="http://schemas.microsoft.com/office/drawing/2014/main" val="388342515"/>
                  </a:ext>
                </a:extLst>
              </a:tr>
              <a:tr h="260424">
                <a:tc>
                  <a:txBody>
                    <a:bodyPr/>
                    <a:lstStyle/>
                    <a:p>
                      <a:pPr algn="l" fontAlgn="b"/>
                      <a:r>
                        <a:rPr lang="en-US" sz="1050" b="0" i="0" u="none" strike="noStrike" dirty="0">
                          <a:solidFill>
                            <a:srgbClr val="000000"/>
                          </a:solidFill>
                          <a:effectLst/>
                          <a:latin typeface="Calibri" panose="020F0502020204030204" pitchFamily="34" charset="0"/>
                        </a:rPr>
                        <a:t>Agricultural grants and/or loans</a:t>
                      </a:r>
                    </a:p>
                  </a:txBody>
                  <a:tcPr marL="6350" marR="6350" marT="6350" marB="0" anchor="c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16%</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19%</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12%</a:t>
                      </a:r>
                    </a:p>
                  </a:txBody>
                  <a:tcPr marL="6350" marR="6350" marT="6350" marB="0" anchor="ctr"/>
                </a:tc>
                <a:extLst>
                  <a:ext uri="{0D108BD9-81ED-4DB2-BD59-A6C34878D82A}">
                    <a16:rowId xmlns:a16="http://schemas.microsoft.com/office/drawing/2014/main" val="629675489"/>
                  </a:ext>
                </a:extLst>
              </a:tr>
              <a:tr h="260424">
                <a:tc>
                  <a:txBody>
                    <a:bodyPr/>
                    <a:lstStyle/>
                    <a:p>
                      <a:pPr algn="l" fontAlgn="b"/>
                      <a:r>
                        <a:rPr lang="en-US" sz="1050" b="0" i="0" u="none" strike="noStrike" dirty="0">
                          <a:solidFill>
                            <a:srgbClr val="000000"/>
                          </a:solidFill>
                          <a:effectLst/>
                          <a:latin typeface="Calibri" panose="020F0502020204030204" pitchFamily="34" charset="0"/>
                        </a:rPr>
                        <a:t>Lower interest rates</a:t>
                      </a:r>
                    </a:p>
                  </a:txBody>
                  <a:tcPr marL="6350" marR="6350" marT="6350" marB="0" anchor="c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17%</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20%</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10%</a:t>
                      </a:r>
                    </a:p>
                  </a:txBody>
                  <a:tcPr marL="6350" marR="6350" marT="6350" marB="0" anchor="ctr"/>
                </a:tc>
                <a:extLst>
                  <a:ext uri="{0D108BD9-81ED-4DB2-BD59-A6C34878D82A}">
                    <a16:rowId xmlns:a16="http://schemas.microsoft.com/office/drawing/2014/main" val="1908822442"/>
                  </a:ext>
                </a:extLst>
              </a:tr>
              <a:tr h="260424">
                <a:tc>
                  <a:txBody>
                    <a:bodyPr/>
                    <a:lstStyle/>
                    <a:p>
                      <a:pPr algn="l" fontAlgn="b"/>
                      <a:r>
                        <a:rPr lang="en-US" sz="1050" b="0" i="0" u="none" strike="noStrike" dirty="0">
                          <a:solidFill>
                            <a:srgbClr val="000000"/>
                          </a:solidFill>
                          <a:effectLst/>
                          <a:latin typeface="Calibri" panose="020F0502020204030204" pitchFamily="34" charset="0"/>
                        </a:rPr>
                        <a:t>Other</a:t>
                      </a:r>
                    </a:p>
                  </a:txBody>
                  <a:tcPr marL="6350" marR="6350" marT="6350" marB="0" anchor="c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5%</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5%</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5%</a:t>
                      </a:r>
                    </a:p>
                  </a:txBody>
                  <a:tcPr marL="6350" marR="6350" marT="6350" marB="0" anchor="ctr"/>
                </a:tc>
                <a:extLst>
                  <a:ext uri="{0D108BD9-81ED-4DB2-BD59-A6C34878D82A}">
                    <a16:rowId xmlns:a16="http://schemas.microsoft.com/office/drawing/2014/main" val="1819664694"/>
                  </a:ext>
                </a:extLst>
              </a:tr>
              <a:tr h="348134">
                <a:tc>
                  <a:txBody>
                    <a:bodyPr/>
                    <a:lstStyle/>
                    <a:p>
                      <a:pPr algn="l" fontAlgn="b"/>
                      <a:r>
                        <a:rPr lang="en-US" sz="1050" b="0" i="0" u="none" strike="noStrike" dirty="0">
                          <a:solidFill>
                            <a:srgbClr val="000000"/>
                          </a:solidFill>
                          <a:effectLst/>
                          <a:latin typeface="Calibri" panose="020F0502020204030204" pitchFamily="34" charset="0"/>
                        </a:rPr>
                        <a:t>The United States should not offer anything to African Americans as a way to address lasting harm caused by slavery and racial discrimination</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25%</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22%</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33%</a:t>
                      </a:r>
                    </a:p>
                  </a:txBody>
                  <a:tcPr marL="6350" marR="6350" marT="6350" marB="0" anchor="ctr"/>
                </a:tc>
                <a:extLst>
                  <a:ext uri="{0D108BD9-81ED-4DB2-BD59-A6C34878D82A}">
                    <a16:rowId xmlns:a16="http://schemas.microsoft.com/office/drawing/2014/main" val="2996718237"/>
                  </a:ext>
                </a:extLst>
              </a:tr>
            </a:tbl>
          </a:graphicData>
        </a:graphic>
      </p:graphicFrame>
    </p:spTree>
    <p:extLst>
      <p:ext uri="{BB962C8B-B14F-4D97-AF65-F5344CB8AC3E}">
        <p14:creationId xmlns:p14="http://schemas.microsoft.com/office/powerpoint/2010/main" val="2153570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How important is it to you that your community's education system tells the most accurate history of slavery, violence and discrimination against racial minorities in the United States?">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How.important.is.it.to.you.that.your.community.s.education.system.tells.the.most.accurate.history.of.slavery.violence.and.discrimination.against.racial.minorities.in.the.United.States." descr="ec444e40-deb2-49d8-a0ba-d46c38fdac69 viz.How.important.is.it.to.you.that.your.community.s.education.system.tells.the.most.accurate.history.of.slavery.violence.and.discrimination.against.racial.minorities.in.the.United.States."/>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How.important.is.it.to.you.that.your.community.s.education.system.tells.the.most.accurate.history.of.slavery.violence.and.discrimination.against.racial.minorities.in.the.United.States. footer" descr="Footer: ec444e40-deb2-49d8-a0ba-d46c38fdac69 viz.How.important.is.it.to.you.that.your.community.s.education.system.tells.the.most.accurate.history.of.slavery.violence.and.discrimination.against.racial.minorities.in.the.United.States."/>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How important is it to you that your community's education system tells the most accurate history of slavery, violence and discrimination against racial minorities in the United States?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927E5267-C887-AA45-FCF0-82755F001A6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5058226-631F-023D-E31D-07CBFDFE1D3E}"/>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descr="f6f017b4-9a1e-4bbf-81c6-2caa04588751 Title">
            <a:extLst>
              <a:ext uri="{FF2B5EF4-FFF2-40B4-BE49-F238E27FC236}">
                <a16:creationId xmlns:a16="http://schemas.microsoft.com/office/drawing/2014/main" id="{5B786C1D-A585-9A32-524F-34573ADB9F1D}"/>
              </a:ext>
            </a:extLst>
          </p:cNvPr>
          <p:cNvSpPr txBox="1">
            <a:spLocks/>
          </p:cNvSpPr>
          <p:nvPr/>
        </p:nvSpPr>
        <p:spPr>
          <a:xfrm>
            <a:off x="1175295" y="541506"/>
            <a:ext cx="9729266"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How important is it to you that your community's education system tells the most accurate history of slavery, violence and discrimination against racial minorities in the United States?</a:t>
            </a:r>
          </a:p>
        </p:txBody>
      </p:sp>
      <p:sp>
        <p:nvSpPr>
          <p:cNvPr id="15" name="Title" descr="f6f017b4-9a1e-4bbf-81c6-2caa04588751 Title">
            <a:extLst>
              <a:ext uri="{FF2B5EF4-FFF2-40B4-BE49-F238E27FC236}">
                <a16:creationId xmlns:a16="http://schemas.microsoft.com/office/drawing/2014/main" id="{52CFD64E-D9D0-FABE-981F-293F83A31AFF}"/>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dirty="0">
                <a:solidFill>
                  <a:srgbClr val="7DB2DF"/>
                </a:solidFill>
                <a:latin typeface="Bahnschrift SemiBold" panose="020B0502040204020203" pitchFamily="34" charset="0"/>
              </a:rPr>
              <a:t>ACCURATE EDUCATION OF HISTORY &amp; RACE IS IMPORTANT</a:t>
            </a:r>
          </a:p>
        </p:txBody>
      </p:sp>
      <p:pic>
        <p:nvPicPr>
          <p:cNvPr id="16" name="Graphic 15" descr="Help outline">
            <a:extLst>
              <a:ext uri="{FF2B5EF4-FFF2-40B4-BE49-F238E27FC236}">
                <a16:creationId xmlns:a16="http://schemas.microsoft.com/office/drawing/2014/main" id="{99A3BBDA-EDF1-99EA-26FF-2992F5EE16E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How.important.is.it.to.you.that.your.community.s.education.system.tells.the.most.accurate.history.of.slavery.violence.and.discrimination.against.racial.minorities.in.the.United.States. footer" descr="Footer: ec444e40-deb2-49d8-a0ba-d46c38fdac69 viz.How.important.is.it.to.you.that.your.community.s.education.system.tells.the.most.accurate.history.of.slavery.violence.and.discrimination.against.racial.minorities.in.the.United.States."/>
          <p:cNvSpPr/>
          <p:nvPr/>
        </p:nvSpPr>
        <p:spPr>
          <a:xfrm>
            <a:off x="767111" y="5453070"/>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How important is it to you that your community's education system tells the most accurate history of slavery, violence and discrimination against racial minorities in the United States?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927E5267-C887-AA45-FCF0-82755F001A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25058226-631F-023D-E31D-07CBFDFE1D3E}"/>
              </a:ext>
            </a:extLst>
          </p:cNvPr>
          <p:cNvSpPr/>
          <p:nvPr/>
        </p:nvSpPr>
        <p:spPr>
          <a:xfrm>
            <a:off x="7433" y="-9169"/>
            <a:ext cx="12189834" cy="977280"/>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descr="f6f017b4-9a1e-4bbf-81c6-2caa04588751 Title">
            <a:extLst>
              <a:ext uri="{FF2B5EF4-FFF2-40B4-BE49-F238E27FC236}">
                <a16:creationId xmlns:a16="http://schemas.microsoft.com/office/drawing/2014/main" id="{5B786C1D-A585-9A32-524F-34573ADB9F1D}"/>
              </a:ext>
            </a:extLst>
          </p:cNvPr>
          <p:cNvSpPr txBox="1">
            <a:spLocks/>
          </p:cNvSpPr>
          <p:nvPr/>
        </p:nvSpPr>
        <p:spPr>
          <a:xfrm>
            <a:off x="1175295" y="24675"/>
            <a:ext cx="9729266"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How important is it to you that your community's education system tells the most accurate history of slavery, violence and discrimination against racial minorities in the United States?</a:t>
            </a:r>
          </a:p>
        </p:txBody>
      </p:sp>
      <p:sp>
        <p:nvSpPr>
          <p:cNvPr id="15" name="Title" descr="f6f017b4-9a1e-4bbf-81c6-2caa04588751 Title">
            <a:extLst>
              <a:ext uri="{FF2B5EF4-FFF2-40B4-BE49-F238E27FC236}">
                <a16:creationId xmlns:a16="http://schemas.microsoft.com/office/drawing/2014/main" id="{52CFD64E-D9D0-FABE-981F-293F83A31AFF}"/>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6" name="Graphic 15" descr="Help outline">
            <a:extLst>
              <a:ext uri="{FF2B5EF4-FFF2-40B4-BE49-F238E27FC236}">
                <a16:creationId xmlns:a16="http://schemas.microsoft.com/office/drawing/2014/main" id="{99A3BBDA-EDF1-99EA-26FF-2992F5EE16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25642"/>
            <a:ext cx="602425" cy="602425"/>
          </a:xfrm>
          <a:prstGeom prst="rect">
            <a:avLst/>
          </a:prstGeom>
        </p:spPr>
      </p:pic>
      <p:graphicFrame>
        <p:nvGraphicFramePr>
          <p:cNvPr id="8" name="Table 11">
            <a:extLst>
              <a:ext uri="{FF2B5EF4-FFF2-40B4-BE49-F238E27FC236}">
                <a16:creationId xmlns:a16="http://schemas.microsoft.com/office/drawing/2014/main" id="{59319EA9-3932-A416-A7E6-3E4E3AA5F98C}"/>
              </a:ext>
            </a:extLst>
          </p:cNvPr>
          <p:cNvGraphicFramePr>
            <a:graphicFrameLocks/>
          </p:cNvGraphicFramePr>
          <p:nvPr>
            <p:extLst>
              <p:ext uri="{D42A27DB-BD31-4B8C-83A1-F6EECF244321}">
                <p14:modId xmlns:p14="http://schemas.microsoft.com/office/powerpoint/2010/main" val="2480094227"/>
              </p:ext>
            </p:extLst>
          </p:nvPr>
        </p:nvGraphicFramePr>
        <p:xfrm>
          <a:off x="456997" y="1769291"/>
          <a:ext cx="10997164" cy="3307866"/>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i="0" u="none" strike="noStrike">
                          <a:solidFill>
                            <a:srgbClr val="000000"/>
                          </a:solidFill>
                          <a:effectLst/>
                          <a:latin typeface="Calibri" panose="020F0502020204030204" pitchFamily="34" charset="0"/>
                        </a:rPr>
                        <a:t>Extremely important</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51%</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32%</a:t>
                      </a: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400" b="0" i="0" u="none" strike="noStrike">
                          <a:solidFill>
                            <a:srgbClr val="000000"/>
                          </a:solidFill>
                          <a:effectLst/>
                          <a:latin typeface="Calibri" panose="020F0502020204030204" pitchFamily="34" charset="0"/>
                        </a:rPr>
                        <a:t>Very important</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33%</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i="0" u="none" strike="noStrike">
                          <a:solidFill>
                            <a:srgbClr val="000000"/>
                          </a:solidFill>
                          <a:effectLst/>
                          <a:latin typeface="Calibri" panose="020F0502020204030204" pitchFamily="34" charset="0"/>
                        </a:rPr>
                        <a:t>Moderately important</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21%</a:t>
                      </a: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i="0" u="none" strike="noStrike">
                          <a:solidFill>
                            <a:srgbClr val="000000"/>
                          </a:solidFill>
                          <a:effectLst/>
                          <a:latin typeface="Calibri" panose="020F0502020204030204" pitchFamily="34" charset="0"/>
                        </a:rPr>
                        <a:t>Slightly important</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extLst>
                  <a:ext uri="{0D108BD9-81ED-4DB2-BD59-A6C34878D82A}">
                    <a16:rowId xmlns:a16="http://schemas.microsoft.com/office/drawing/2014/main" val="1544086765"/>
                  </a:ext>
                </a:extLst>
              </a:tr>
              <a:tr h="551311">
                <a:tc>
                  <a:txBody>
                    <a:bodyPr/>
                    <a:lstStyle/>
                    <a:p>
                      <a:pPr algn="ctr" fontAlgn="b"/>
                      <a:r>
                        <a:rPr lang="en-US" sz="1400" b="0" i="0" u="none" strike="noStrike">
                          <a:solidFill>
                            <a:srgbClr val="000000"/>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4%</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1707105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60732E10-8CBD-6F7D-64CB-6353A6B0E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 t="6280" r="10418" b="23"/>
          <a:stretch/>
        </p:blipFill>
        <p:spPr>
          <a:xfrm>
            <a:off x="-1486" y="-4338"/>
            <a:ext cx="12217747" cy="7184184"/>
          </a:xfrm>
          <a:prstGeom prst="rect">
            <a:avLst/>
          </a:prstGeom>
        </p:spPr>
      </p:pic>
      <p:sp>
        <p:nvSpPr>
          <p:cNvPr id="7" name="Rectangle 6">
            <a:extLst>
              <a:ext uri="{FF2B5EF4-FFF2-40B4-BE49-F238E27FC236}">
                <a16:creationId xmlns:a16="http://schemas.microsoft.com/office/drawing/2014/main" id="{2AD9D232-7EE7-C33D-7592-C0480D4C795E}"/>
              </a:ext>
            </a:extLst>
          </p:cNvPr>
          <p:cNvSpPr/>
          <p:nvPr/>
        </p:nvSpPr>
        <p:spPr>
          <a:xfrm>
            <a:off x="0" y="0"/>
            <a:ext cx="12224679" cy="7181653"/>
          </a:xfrm>
          <a:prstGeom prst="rect">
            <a:avLst/>
          </a:prstGeom>
          <a:solidFill>
            <a:srgbClr val="262261">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 PLURIBUS UNUM" descr="7c3a04bc-517c-470a-8021-38032c8864a0 E PLURIBUS UNUM"/>
          <p:cNvSpPr>
            <a:spLocks noGrp="1"/>
          </p:cNvSpPr>
          <p:nvPr>
            <p:ph type="title"/>
          </p:nvPr>
        </p:nvSpPr>
        <p:spPr>
          <a:xfrm>
            <a:off x="625112" y="1500052"/>
            <a:ext cx="6807175" cy="523875"/>
          </a:xfrm>
          <a:prstGeom prst="rect">
            <a:avLst/>
          </a:prstGeom>
          <a:noFill/>
        </p:spPr>
        <p:txBody>
          <a:bodyPr lIns="0" tIns="15240" rIns="0" bIns="0" anchor="ctr">
            <a:noAutofit/>
          </a:bodyPr>
          <a:lstStyle/>
          <a:p>
            <a:pPr marL="0" lvl="0" indent="0" algn="l">
              <a:lnSpc>
                <a:spcPct val="114583"/>
              </a:lnSpc>
              <a:buNone/>
            </a:pPr>
            <a:r>
              <a:rPr lang="en-US" sz="3200" b="1" i="1" u="none" strike="noStrike">
                <a:solidFill>
                  <a:srgbClr val="7DB2DF"/>
                </a:solidFill>
                <a:latin typeface="Bahnschrift SemiCondensed" panose="020B0502040204020203" pitchFamily="34" charset="0"/>
              </a:rPr>
              <a:t>ADDRESSING PERSONAL &amp; SOCIAL ISSUES</a:t>
            </a:r>
            <a:endParaRPr sz="3200" b="1" i="1" u="none" strike="noStrike">
              <a:solidFill>
                <a:srgbClr val="7DB2DF"/>
              </a:solidFill>
              <a:latin typeface="Bahnschrift SemiCondensed" panose="020B0502040204020203" pitchFamily="34" charset="0"/>
            </a:endParaRPr>
          </a:p>
        </p:txBody>
      </p:sp>
    </p:spTree>
    <p:extLst>
      <p:ext uri="{BB962C8B-B14F-4D97-AF65-F5344CB8AC3E}">
        <p14:creationId xmlns:p14="http://schemas.microsoft.com/office/powerpoint/2010/main" val="3517384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endParaRPr/>
          </a:p>
        </p:txBody>
      </p:sp>
      <p:sp>
        <p:nvSpPr>
          <p:cNvPr id="5" name="Title" descr="f6f017b4-9a1e-4bbf-81c6-2caa04588751 Title">
            <a:extLst>
              <a:ext uri="{FF2B5EF4-FFF2-40B4-BE49-F238E27FC236}">
                <a16:creationId xmlns:a16="http://schemas.microsoft.com/office/drawing/2014/main" id="{AC857517-4A36-207C-BAED-8CB7E571A1F7}"/>
              </a:ext>
            </a:extLst>
          </p:cNvPr>
          <p:cNvSpPr txBox="1">
            <a:spLocks/>
          </p:cNvSpPr>
          <p:nvPr/>
        </p:nvSpPr>
        <p:spPr>
          <a:xfrm>
            <a:off x="450742" y="1332037"/>
            <a:ext cx="11042475" cy="5508501"/>
          </a:xfrm>
          <a:prstGeom prst="rect">
            <a:avLst/>
          </a:prstGeom>
          <a:solidFill>
            <a:srgbClr val="FFFFFF">
              <a:alpha val="30196"/>
            </a:srgbClr>
          </a:solidFill>
        </p:spPr>
        <p:txBody>
          <a:bodyPr vert="horz" lIns="0" tIns="1524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lvl="1" indent="-285750" fontAlgn="base">
              <a:buFont typeface="Arial" panose="020B0604020202020204" pitchFamily="34" charset="0"/>
              <a:buChar char="•"/>
            </a:pPr>
            <a:endParaRPr lang="en-US" sz="1500" b="0" i="0">
              <a:solidFill>
                <a:srgbClr val="606367"/>
              </a:solidFill>
              <a:effectLst/>
              <a:latin typeface="Bahnschrift Light" panose="020B0502040204020203" pitchFamily="34" charset="0"/>
            </a:endParaRPr>
          </a:p>
          <a:p>
            <a:pPr marL="285750" indent="-285750" algn="l" rtl="0" fontAlgn="base">
              <a:buFont typeface="Arial" panose="020B0604020202020204" pitchFamily="34" charset="0"/>
              <a:buChar char="•"/>
            </a:pPr>
            <a:r>
              <a:rPr lang="en-US" sz="1500" b="0" i="0">
                <a:solidFill>
                  <a:srgbClr val="606367"/>
                </a:solidFill>
                <a:effectLst/>
                <a:latin typeface="Bahnschrift Light" panose="020B0502040204020203" pitchFamily="34" charset="0"/>
              </a:rPr>
              <a:t>While more than 2 in 5 Southerners believe that individual (e.g. work ethic) and institutional (e.g. educational opportunity) factors have about the same effect on how well someone fares in the United States (43%), 38% say individual factors have a greater effect and 20% say institutional factors have a greater effect  </a:t>
            </a:r>
          </a:p>
          <a:p>
            <a:pPr marL="285750" indent="-285750" algn="l" rtl="0" fontAlgn="base">
              <a:buFont typeface="Arial" panose="020B0604020202020204" pitchFamily="34" charset="0"/>
              <a:buChar char="•"/>
            </a:pPr>
            <a:r>
              <a:rPr lang="en-US" sz="1500" b="0" i="0">
                <a:solidFill>
                  <a:srgbClr val="606367"/>
                </a:solidFill>
                <a:effectLst/>
                <a:latin typeface="Bahnschrift Light" panose="020B0502040204020203" pitchFamily="34" charset="0"/>
              </a:rPr>
              <a:t>54% of Southerners agree that creating opportunities for one group of people often occurs at the expense of other groups and 42% feel that moving forward, some groups will be left behind in the United States.  </a:t>
            </a:r>
          </a:p>
          <a:p>
            <a:pPr marL="742950" lvl="1" indent="-285750" fontAlgn="base">
              <a:buFont typeface="Arial" panose="020B0604020202020204" pitchFamily="34" charset="0"/>
              <a:buChar char="•"/>
            </a:pPr>
            <a:r>
              <a:rPr lang="en-US" sz="1500" b="0" i="0">
                <a:solidFill>
                  <a:srgbClr val="606367"/>
                </a:solidFill>
                <a:effectLst/>
                <a:latin typeface="Bahnschrift Light" panose="020B0502040204020203" pitchFamily="34" charset="0"/>
              </a:rPr>
              <a:t>White respondents are most likely to agree that creating opportunities for one group of people often occurs at the expense of other groups, with nearly two-thirds saying so. Meanwhile, Black respondents are the most likely to feel that moving forward, some groups will be left behind in the United States (48%) </a:t>
            </a:r>
          </a:p>
          <a:p>
            <a:pPr marL="285750" indent="-285750" algn="l" rtl="0" fontAlgn="base">
              <a:buFont typeface="Arial" panose="020B0604020202020204" pitchFamily="34" charset="0"/>
              <a:buChar char="•"/>
            </a:pPr>
            <a:r>
              <a:rPr lang="en-US" sz="1500" b="0" i="0">
                <a:solidFill>
                  <a:srgbClr val="606367"/>
                </a:solidFill>
                <a:effectLst/>
                <a:latin typeface="Bahnschrift Light" panose="020B0502040204020203" pitchFamily="34" charset="0"/>
              </a:rPr>
              <a:t>93% of Southerners believe that individuals are effective at creating change in their community, while 91% say that movements are effective at doing the same. However, this drops down to 31% who believe individuals are extremely or very effective at creating change in their community and 28% who believe movements are extremely or very effective at doing so </a:t>
            </a:r>
          </a:p>
          <a:p>
            <a:pPr marL="742950" lvl="1" indent="-285750" fontAlgn="base">
              <a:buFont typeface="Arial" panose="020B0604020202020204" pitchFamily="34" charset="0"/>
              <a:buChar char="•"/>
            </a:pPr>
            <a:r>
              <a:rPr lang="en-US" sz="1500" b="0" i="0">
                <a:solidFill>
                  <a:srgbClr val="606367"/>
                </a:solidFill>
                <a:effectLst/>
                <a:latin typeface="Bahnschrift Light" panose="020B0502040204020203" pitchFamily="34" charset="0"/>
              </a:rPr>
              <a:t>Black respondents are the most likely to say that movement are extremely or very effective at creating changes in their community, with 36% indicating such compared to 19% of White respondents </a:t>
            </a:r>
          </a:p>
          <a:p>
            <a:pPr marL="285750" indent="-285750" algn="l" rtl="0" fontAlgn="base">
              <a:buFont typeface="Arial" panose="020B0604020202020204" pitchFamily="34" charset="0"/>
              <a:buChar char="•"/>
            </a:pPr>
            <a:r>
              <a:rPr lang="en-US" sz="1500" b="0" i="0">
                <a:solidFill>
                  <a:srgbClr val="606367"/>
                </a:solidFill>
                <a:effectLst/>
                <a:latin typeface="Bahnschrift Light" panose="020B0502040204020203" pitchFamily="34" charset="0"/>
              </a:rPr>
              <a:t>Southerners most often have engaged with controversial social issues in their communities by speaking to friends and family (71%), followed closely by voting (70%). 23% haven’t organized community efforts, but would consider engaging this way </a:t>
            </a:r>
          </a:p>
        </p:txBody>
      </p:sp>
      <p:sp>
        <p:nvSpPr>
          <p:cNvPr id="10" name="Rectangle 9">
            <a:extLst>
              <a:ext uri="{FF2B5EF4-FFF2-40B4-BE49-F238E27FC236}">
                <a16:creationId xmlns:a16="http://schemas.microsoft.com/office/drawing/2014/main" id="{55E1EF73-2D38-DDBB-51DB-BDBB8B839FD1}"/>
              </a:ext>
            </a:extLst>
          </p:cNvPr>
          <p:cNvSpPr/>
          <p:nvPr/>
        </p:nvSpPr>
        <p:spPr>
          <a:xfrm>
            <a:off x="7433" y="-9169"/>
            <a:ext cx="12189834" cy="1260029"/>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descr="f6f017b4-9a1e-4bbf-81c6-2caa04588751 Title">
            <a:extLst>
              <a:ext uri="{FF2B5EF4-FFF2-40B4-BE49-F238E27FC236}">
                <a16:creationId xmlns:a16="http://schemas.microsoft.com/office/drawing/2014/main" id="{EFAAFF46-4FF3-DA0D-14A7-60544ED6A18C}"/>
              </a:ext>
            </a:extLst>
          </p:cNvPr>
          <p:cNvSpPr>
            <a:spLocks noGrp="1"/>
          </p:cNvSpPr>
          <p:nvPr>
            <p:ph type="title"/>
          </p:nvPr>
        </p:nvSpPr>
        <p:spPr>
          <a:xfrm>
            <a:off x="523875" y="213702"/>
            <a:ext cx="11382183" cy="814286"/>
          </a:xfrm>
          <a:prstGeom prst="rect">
            <a:avLst/>
          </a:prstGeom>
          <a:noFill/>
        </p:spPr>
        <p:txBody>
          <a:bodyPr lIns="0" tIns="15240" rIns="0" bIns="0" anchor="ctr">
            <a:noAutofit/>
          </a:bodyPr>
          <a:lstStyle/>
          <a:p>
            <a:pPr algn="l">
              <a:lnSpc>
                <a:spcPct val="114583"/>
              </a:lnSpc>
            </a:pPr>
            <a:r>
              <a:rPr lang="en-US" sz="3200">
                <a:solidFill>
                  <a:srgbClr val="7DB2DF"/>
                </a:solidFill>
                <a:latin typeface="Bahnschrift SemiCondensed" panose="020B0502040204020203" pitchFamily="34" charset="0"/>
              </a:rPr>
              <a:t>ADDRESSING PERSONAL &amp; SOCIAL ISSUES </a:t>
            </a:r>
            <a:r>
              <a:rPr lang="en-US" sz="3200">
                <a:solidFill>
                  <a:schemeClr val="bg1"/>
                </a:solidFill>
                <a:latin typeface="Bahnschrift SemiCondensed" panose="020B0502040204020203" pitchFamily="34" charset="0"/>
              </a:rPr>
              <a:t>// </a:t>
            </a:r>
            <a:r>
              <a:rPr lang="en-US" sz="3200" b="0" i="0" u="none" strike="noStrike">
                <a:solidFill>
                  <a:schemeClr val="bg1"/>
                </a:solidFill>
                <a:latin typeface="Bahnschrift SemiCondensed" panose="020B0502040204020203" pitchFamily="34" charset="0"/>
              </a:rPr>
              <a:t>KEY INSIGHTS</a:t>
            </a:r>
            <a:endParaRPr lang="en-US" sz="3200">
              <a:solidFill>
                <a:schemeClr val="bg1"/>
              </a:solidFill>
              <a:latin typeface="Bahnschrift SemiCondensed" panose="020B0502040204020203" pitchFamily="34" charset="0"/>
            </a:endParaRPr>
          </a:p>
        </p:txBody>
      </p:sp>
      <p:pic>
        <p:nvPicPr>
          <p:cNvPr id="2" name="Picture 4" descr="Home - E Pluribus Unum Fund">
            <a:extLst>
              <a:ext uri="{FF2B5EF4-FFF2-40B4-BE49-F238E27FC236}">
                <a16:creationId xmlns:a16="http://schemas.microsoft.com/office/drawing/2014/main" id="{F10C3D55-1913-C9E0-F750-0F9819B608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3831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Do you believe that individual factors (e.g. work ethic) or institutional factors (e.g. educational opportunity) have a greater effect on how well someone fares in the United States?">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Do.you.believe.that.individual.factors.e.g.work.ethic.or.institutional.factors.e.g.educational.opportunity.have.a.greater.effect.on.how.well.someone.fares.in.the.United.States." descr="001088cd-5b4a-487c-a030-17c321d822c6 viz.Do.you.believe.that.individual.factors.e.g.work.ethic.or.institutional.factors.e.g.educational.opportunity.have.a.greater.effect.on.how.well.someone.fares.in.the.United.States."/>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Do.you.believe.that.individual.factors.e.g.work.ethic.or.institutional.factors.e.g.educational.opportunity.have.a.greater.effect.on.how.well.someone.fares.in.the.United.States. footer" descr="Footer: 001088cd-5b4a-487c-a030-17c321d822c6 viz.Do.you.believe.that.individual.factors.e.g.work.ethic.or.institutional.factors.e.g.educational.opportunity.have.a.greater.effect.on.how.well.someone.fares.in.the.United.States."/>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Do you believe that individual factors (e.g. work ethic) or institutional factors (e.g. educational opportunity) have a greater effect on how well someone fares in the United States?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DB9D6D8F-1A51-5931-3EF2-F27F88D89A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FFA5F86-7F37-4081-5D40-8A9C76696E24}"/>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09FF349-2204-C670-648C-C3A064CED414}"/>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Do you believe that individual factors (e.g. Work ethic) or institutional factors (e.g. Educational opportunity) have a greater effect on how well someone fares in the United States?</a:t>
            </a:r>
          </a:p>
        </p:txBody>
      </p:sp>
      <p:sp>
        <p:nvSpPr>
          <p:cNvPr id="11" name="Title" descr="f6f017b4-9a1e-4bbf-81c6-2caa04588751 Title">
            <a:extLst>
              <a:ext uri="{FF2B5EF4-FFF2-40B4-BE49-F238E27FC236}">
                <a16:creationId xmlns:a16="http://schemas.microsoft.com/office/drawing/2014/main" id="{0382358C-052F-3441-1F6A-430085C7427C}"/>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INDIVIDUAL &amp; INSTITUTIONAL FACTORS THOUGHT TO HAVE EQUAL EFFECT</a:t>
            </a:r>
          </a:p>
        </p:txBody>
      </p:sp>
      <p:pic>
        <p:nvPicPr>
          <p:cNvPr id="12" name="Graphic 11" descr="Help outline">
            <a:extLst>
              <a:ext uri="{FF2B5EF4-FFF2-40B4-BE49-F238E27FC236}">
                <a16:creationId xmlns:a16="http://schemas.microsoft.com/office/drawing/2014/main" id="{60ACA849-070A-DBE8-9262-405122EC36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Do.you.believe.that.individual.factors.e.g.work.ethic.or.institutional.factors.e.g.educational.opportunity.have.a.greater.effect.on.how.well.someone.fares.in.the.United.States. footer" descr="Footer: 001088cd-5b4a-487c-a030-17c321d822c6 viz.Do.you.believe.that.individual.factors.e.g.work.ethic.or.institutional.factors.e.g.educational.opportunity.have.a.greater.effect.on.how.well.someone.fares.in.the.United.States."/>
          <p:cNvSpPr/>
          <p:nvPr/>
        </p:nvSpPr>
        <p:spPr>
          <a:xfrm>
            <a:off x="767111" y="5328564"/>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Do you believe that individual factors (e.g. work ethic) or institutional factors (e.g. educational opportunity) have a greater effect on how well someone fares in the United States?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DB9D6D8F-1A51-5931-3EF2-F27F88D89A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FFA5F86-7F37-4081-5D40-8A9C76696E24}"/>
              </a:ext>
            </a:extLst>
          </p:cNvPr>
          <p:cNvSpPr/>
          <p:nvPr/>
        </p:nvSpPr>
        <p:spPr>
          <a:xfrm>
            <a:off x="7433" y="-9169"/>
            <a:ext cx="12189834" cy="936821"/>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09FF349-2204-C670-648C-C3A064CED414}"/>
              </a:ext>
            </a:extLst>
          </p:cNvPr>
          <p:cNvSpPr txBox="1">
            <a:spLocks/>
          </p:cNvSpPr>
          <p:nvPr/>
        </p:nvSpPr>
        <p:spPr>
          <a:xfrm>
            <a:off x="1175295" y="31304"/>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Do you believe that individual factors (e.g. Work ethic) or institutional factors (e.g. Educational opportunity) have a greater effect on how well someone fares in the United States?</a:t>
            </a:r>
          </a:p>
        </p:txBody>
      </p:sp>
      <p:sp>
        <p:nvSpPr>
          <p:cNvPr id="11" name="Title" descr="f6f017b4-9a1e-4bbf-81c6-2caa04588751 Title">
            <a:extLst>
              <a:ext uri="{FF2B5EF4-FFF2-40B4-BE49-F238E27FC236}">
                <a16:creationId xmlns:a16="http://schemas.microsoft.com/office/drawing/2014/main" id="{0382358C-052F-3441-1F6A-430085C7427C}"/>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60ACA849-070A-DBE8-9262-405122EC36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32271"/>
            <a:ext cx="602425" cy="602425"/>
          </a:xfrm>
          <a:prstGeom prst="rect">
            <a:avLst/>
          </a:prstGeom>
        </p:spPr>
      </p:pic>
      <p:graphicFrame>
        <p:nvGraphicFramePr>
          <p:cNvPr id="9" name="Table 11">
            <a:extLst>
              <a:ext uri="{FF2B5EF4-FFF2-40B4-BE49-F238E27FC236}">
                <a16:creationId xmlns:a16="http://schemas.microsoft.com/office/drawing/2014/main" id="{AA48FBF9-8BE2-A173-8A0C-A88A9BDA96B7}"/>
              </a:ext>
            </a:extLst>
          </p:cNvPr>
          <p:cNvGraphicFramePr>
            <a:graphicFrameLocks/>
          </p:cNvGraphicFramePr>
          <p:nvPr>
            <p:extLst>
              <p:ext uri="{D42A27DB-BD31-4B8C-83A1-F6EECF244321}">
                <p14:modId xmlns:p14="http://schemas.microsoft.com/office/powerpoint/2010/main" val="3271396460"/>
              </p:ext>
            </p:extLst>
          </p:nvPr>
        </p:nvGraphicFramePr>
        <p:xfrm>
          <a:off x="456997" y="1729535"/>
          <a:ext cx="10997164" cy="3311545"/>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l" fontAlgn="b"/>
                      <a:r>
                        <a:rPr lang="en-US" sz="1200" b="0" i="0" u="none" strike="noStrike" dirty="0">
                          <a:solidFill>
                            <a:srgbClr val="000000"/>
                          </a:solidFill>
                          <a:effectLst/>
                          <a:latin typeface="Calibri" panose="020F0502020204030204" pitchFamily="34" charset="0"/>
                        </a:rPr>
                        <a:t>Individual factors have a much greater effect than institutional factors </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14%</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19%</a:t>
                      </a:r>
                    </a:p>
                  </a:txBody>
                  <a:tcPr marL="6350" marR="6350" marT="6350" marB="0" anchor="ctr"/>
                </a:tc>
                <a:extLst>
                  <a:ext uri="{0D108BD9-81ED-4DB2-BD59-A6C34878D82A}">
                    <a16:rowId xmlns:a16="http://schemas.microsoft.com/office/drawing/2014/main" val="1813386351"/>
                  </a:ext>
                </a:extLst>
              </a:tr>
              <a:tr h="551311">
                <a:tc>
                  <a:txBody>
                    <a:bodyPr/>
                    <a:lstStyle/>
                    <a:p>
                      <a:pPr algn="l" fontAlgn="b"/>
                      <a:r>
                        <a:rPr lang="en-US" sz="1200" b="0" i="0" u="none" strike="noStrike" dirty="0">
                          <a:solidFill>
                            <a:srgbClr val="000000"/>
                          </a:solidFill>
                          <a:effectLst/>
                          <a:latin typeface="Calibri" panose="020F0502020204030204" pitchFamily="34" charset="0"/>
                        </a:rPr>
                        <a:t>Individual factors have a greater effect than institutional factors </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18%</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22%</a:t>
                      </a:r>
                    </a:p>
                  </a:txBody>
                  <a:tcPr marL="6350" marR="6350" marT="6350" marB="0" anchor="ctr"/>
                </a:tc>
                <a:extLst>
                  <a:ext uri="{0D108BD9-81ED-4DB2-BD59-A6C34878D82A}">
                    <a16:rowId xmlns:a16="http://schemas.microsoft.com/office/drawing/2014/main" val="2714948234"/>
                  </a:ext>
                </a:extLst>
              </a:tr>
              <a:tr h="551311">
                <a:tc>
                  <a:txBody>
                    <a:bodyPr/>
                    <a:lstStyle/>
                    <a:p>
                      <a:pPr algn="l" fontAlgn="b"/>
                      <a:r>
                        <a:rPr lang="en-US" sz="1200" b="0" i="0" u="none" strike="noStrike" dirty="0">
                          <a:solidFill>
                            <a:srgbClr val="000000"/>
                          </a:solidFill>
                          <a:effectLst/>
                          <a:latin typeface="Calibri" panose="020F0502020204030204" pitchFamily="34" charset="0"/>
                        </a:rPr>
                        <a:t>Individual and institutional factors have about the same effect on how well someone fares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41%</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41%</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46%</a:t>
                      </a:r>
                    </a:p>
                  </a:txBody>
                  <a:tcPr marL="6350" marR="6350" marT="6350" marB="0" anchor="ctr"/>
                </a:tc>
                <a:extLst>
                  <a:ext uri="{0D108BD9-81ED-4DB2-BD59-A6C34878D82A}">
                    <a16:rowId xmlns:a16="http://schemas.microsoft.com/office/drawing/2014/main" val="1181720147"/>
                  </a:ext>
                </a:extLst>
              </a:tr>
              <a:tr h="551311">
                <a:tc>
                  <a:txBody>
                    <a:bodyPr/>
                    <a:lstStyle/>
                    <a:p>
                      <a:pPr algn="l" fontAlgn="b"/>
                      <a:r>
                        <a:rPr lang="en-US" sz="1200" b="0" i="0" u="none" strike="noStrike" dirty="0">
                          <a:solidFill>
                            <a:srgbClr val="000000"/>
                          </a:solidFill>
                          <a:effectLst/>
                          <a:latin typeface="Calibri" panose="020F0502020204030204" pitchFamily="34" charset="0"/>
                        </a:rPr>
                        <a:t>Institutional factors have a greater effect than individual factors</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14%</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extLst>
                  <a:ext uri="{0D108BD9-81ED-4DB2-BD59-A6C34878D82A}">
                    <a16:rowId xmlns:a16="http://schemas.microsoft.com/office/drawing/2014/main" val="1544086765"/>
                  </a:ext>
                </a:extLst>
              </a:tr>
              <a:tr h="551311">
                <a:tc>
                  <a:txBody>
                    <a:bodyPr/>
                    <a:lstStyle/>
                    <a:p>
                      <a:pPr algn="l" fontAlgn="b"/>
                      <a:r>
                        <a:rPr lang="en-US" sz="1200" b="0" i="0" u="none" strike="noStrike" dirty="0">
                          <a:solidFill>
                            <a:srgbClr val="000000"/>
                          </a:solidFill>
                          <a:effectLst/>
                          <a:latin typeface="Calibri" panose="020F0502020204030204" pitchFamily="34" charset="0"/>
                        </a:rPr>
                        <a:t>Institutional factors have a much greater effect than individual factors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6%</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5%</a:t>
                      </a: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2251848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endParaRPr/>
          </a:p>
        </p:txBody>
      </p:sp>
      <p:sp>
        <p:nvSpPr>
          <p:cNvPr id="5" name="Title" descr="f6f017b4-9a1e-4bbf-81c6-2caa04588751 Title">
            <a:extLst>
              <a:ext uri="{FF2B5EF4-FFF2-40B4-BE49-F238E27FC236}">
                <a16:creationId xmlns:a16="http://schemas.microsoft.com/office/drawing/2014/main" id="{D773A6E9-3E8F-9069-8242-21AAEACC6736}"/>
              </a:ext>
            </a:extLst>
          </p:cNvPr>
          <p:cNvSpPr txBox="1">
            <a:spLocks/>
          </p:cNvSpPr>
          <p:nvPr/>
        </p:nvSpPr>
        <p:spPr>
          <a:xfrm>
            <a:off x="523874" y="1695925"/>
            <a:ext cx="11382183" cy="1789645"/>
          </a:xfrm>
          <a:prstGeom prst="rect">
            <a:avLst/>
          </a:prstGeom>
          <a:solidFill>
            <a:srgbClr val="FFFFFF">
              <a:alpha val="69804"/>
            </a:srgbClr>
          </a:solid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b="0" i="0" dirty="0">
                <a:solidFill>
                  <a:srgbClr val="606367"/>
                </a:solidFill>
                <a:effectLst/>
                <a:latin typeface="Bahnschrift Light" panose="020B0502040204020203" pitchFamily="34" charset="0"/>
              </a:rPr>
              <a:t>E Pluribus Unum partnered with Allison+Partners </a:t>
            </a:r>
            <a:r>
              <a:rPr lang="en-US" sz="1800" dirty="0">
                <a:solidFill>
                  <a:srgbClr val="606367"/>
                </a:solidFill>
                <a:latin typeface="Bahnschrift Light" panose="020B0502040204020203" pitchFamily="34" charset="0"/>
              </a:rPr>
              <a:t>to </a:t>
            </a:r>
            <a:r>
              <a:rPr lang="en-US" sz="1800" b="0" i="0" dirty="0">
                <a:solidFill>
                  <a:srgbClr val="606367"/>
                </a:solidFill>
                <a:effectLst/>
                <a:latin typeface="Bahnschrift Light" panose="020B0502040204020203" pitchFamily="34" charset="0"/>
              </a:rPr>
              <a:t>survey 1,800 consumers age 18 or older </a:t>
            </a:r>
            <a:r>
              <a:rPr lang="en-US" sz="1800" dirty="0">
                <a:solidFill>
                  <a:srgbClr val="606367"/>
                </a:solidFill>
                <a:latin typeface="Bahnschrift Light" panose="020B0502040204020203" pitchFamily="34" charset="0"/>
              </a:rPr>
              <a:t>who live in the South – including Alabama, Arkansas, Florida, Georgia, Kentucky, Louisiana, Mississippi, North Carolina, South Carolina, Tennessee, Texas, Virginia and West Virginia</a:t>
            </a:r>
            <a:r>
              <a:rPr lang="en-US" sz="1800" b="0" i="0" dirty="0">
                <a:solidFill>
                  <a:srgbClr val="606367"/>
                </a:solidFill>
                <a:effectLst/>
                <a:latin typeface="Bahnschrift Light" panose="020B0502040204020203" pitchFamily="34" charset="0"/>
              </a:rPr>
              <a:t>. </a:t>
            </a:r>
            <a:r>
              <a:rPr lang="en-US" sz="1800" dirty="0">
                <a:solidFill>
                  <a:srgbClr val="606367"/>
                </a:solidFill>
                <a:latin typeface="Bahnschrift Light" panose="020B0502040204020203" pitchFamily="34" charset="0"/>
              </a:rPr>
              <a:t>The racial background of these respondents was evenly split across those who identify as Black, Hispanic and White, with 600 respondents falling into each of these ethnic groups. </a:t>
            </a:r>
            <a:r>
              <a:rPr lang="en-US" sz="1800" b="0" i="0" dirty="0">
                <a:solidFill>
                  <a:srgbClr val="606367"/>
                </a:solidFill>
                <a:effectLst/>
                <a:latin typeface="Bahnschrift Light" panose="020B0502040204020203" pitchFamily="34" charset="0"/>
              </a:rPr>
              <a:t>The survey was fielded using the Qualtrics Insight Platform and panel was sourced from Rep Data. Fielding was executed in December 2022. </a:t>
            </a:r>
            <a:endParaRPr lang="en-US" sz="1600" dirty="0">
              <a:solidFill>
                <a:srgbClr val="606367"/>
              </a:solidFill>
              <a:latin typeface="Bahnschrift Light" panose="020B0502040204020203" pitchFamily="34" charset="0"/>
            </a:endParaRPr>
          </a:p>
        </p:txBody>
      </p:sp>
      <p:sp>
        <p:nvSpPr>
          <p:cNvPr id="6" name="Rectangle 5">
            <a:extLst>
              <a:ext uri="{FF2B5EF4-FFF2-40B4-BE49-F238E27FC236}">
                <a16:creationId xmlns:a16="http://schemas.microsoft.com/office/drawing/2014/main" id="{9EDA572C-6370-1E0A-0387-04D82635359A}"/>
              </a:ext>
            </a:extLst>
          </p:cNvPr>
          <p:cNvSpPr/>
          <p:nvPr/>
        </p:nvSpPr>
        <p:spPr>
          <a:xfrm>
            <a:off x="7433" y="-9169"/>
            <a:ext cx="12189834" cy="1260029"/>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descr="f6f017b4-9a1e-4bbf-81c6-2caa04588751 Title">
            <a:extLst>
              <a:ext uri="{FF2B5EF4-FFF2-40B4-BE49-F238E27FC236}">
                <a16:creationId xmlns:a16="http://schemas.microsoft.com/office/drawing/2014/main" id="{537342C5-6DDC-F130-3C33-FE0232CF52EF}"/>
              </a:ext>
            </a:extLst>
          </p:cNvPr>
          <p:cNvSpPr>
            <a:spLocks noGrp="1"/>
          </p:cNvSpPr>
          <p:nvPr>
            <p:ph type="title"/>
          </p:nvPr>
        </p:nvSpPr>
        <p:spPr>
          <a:xfrm>
            <a:off x="523875" y="213702"/>
            <a:ext cx="11382183" cy="814286"/>
          </a:xfrm>
          <a:prstGeom prst="rect">
            <a:avLst/>
          </a:prstGeom>
          <a:noFill/>
        </p:spPr>
        <p:txBody>
          <a:bodyPr lIns="0" tIns="15240" rIns="0" bIns="0" anchor="ctr">
            <a:noAutofit/>
          </a:bodyPr>
          <a:lstStyle/>
          <a:p>
            <a:pPr marL="0" lvl="0" indent="0" algn="l">
              <a:lnSpc>
                <a:spcPct val="114583"/>
              </a:lnSpc>
              <a:buNone/>
            </a:pPr>
            <a:r>
              <a:rPr lang="en-US" sz="3200" b="0" i="0" u="none" strike="noStrike">
                <a:solidFill>
                  <a:srgbClr val="7DB2DF"/>
                </a:solidFill>
                <a:latin typeface="Bahnschrift SemiCondensed" panose="020B0502040204020203" pitchFamily="34" charset="0"/>
              </a:rPr>
              <a:t>METHODOLOGY</a:t>
            </a:r>
            <a:endParaRPr lang="en-US" sz="3200">
              <a:solidFill>
                <a:srgbClr val="7DB2DF"/>
              </a:solidFill>
              <a:latin typeface="Bahnschrift SemiCondensed" panose="020B0502040204020203" pitchFamily="34" charset="0"/>
            </a:endParaRPr>
          </a:p>
        </p:txBody>
      </p:sp>
      <p:pic>
        <p:nvPicPr>
          <p:cNvPr id="7" name="Picture 4" descr="Home - E Pluribus Unum Fund">
            <a:extLst>
              <a:ext uri="{FF2B5EF4-FFF2-40B4-BE49-F238E27FC236}">
                <a16:creationId xmlns:a16="http://schemas.microsoft.com/office/drawing/2014/main" id="{09AAED31-64BE-9DDE-C3FE-E036CD7DB2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Please indicate if you agree or disagree: X">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Please.indicate.if.you.agree.or.disagree.X" descr="4fce9ff2-99ce-4eff-a8c2-55a84840b26c viz.Please.indicate.if.you.agree.or.disagree.X"/>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Please.indicate.if.you.agree.or.disagree.X footer" descr="Footer: 4fce9ff2-99ce-4eff-a8c2-55a84840b26c viz.Please.indicate.if.you.agree.or.disagree.X"/>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Please indicate if you agree or disagree: X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396CBCFB-0EAB-B3D1-577F-7F196B1749D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C7F66F1-5B93-F9F6-9EAA-45C8501FA90C}"/>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56874DDB-6079-90F9-4A35-9A46F32D8F6D}"/>
              </a:ext>
            </a:extLst>
          </p:cNvPr>
          <p:cNvSpPr txBox="1">
            <a:spLocks/>
          </p:cNvSpPr>
          <p:nvPr/>
        </p:nvSpPr>
        <p:spPr>
          <a:xfrm>
            <a:off x="1175295" y="49796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Please indicate if you agree or disagree:</a:t>
            </a:r>
          </a:p>
        </p:txBody>
      </p:sp>
      <p:sp>
        <p:nvSpPr>
          <p:cNvPr id="11" name="Title" descr="f6f017b4-9a1e-4bbf-81c6-2caa04588751 Title">
            <a:extLst>
              <a:ext uri="{FF2B5EF4-FFF2-40B4-BE49-F238E27FC236}">
                <a16:creationId xmlns:a16="http://schemas.microsoft.com/office/drawing/2014/main" id="{9FF4198E-3E90-5621-0088-2FE4617A9411}"/>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dirty="0">
                <a:solidFill>
                  <a:srgbClr val="7DB2DF"/>
                </a:solidFill>
                <a:latin typeface="Bahnschrift SemiBold" panose="020B0502040204020203" pitchFamily="34" charset="0"/>
              </a:rPr>
              <a:t>PROGRESS SPURS WORRIES ON GETTING LEFT BEHIND</a:t>
            </a:r>
          </a:p>
        </p:txBody>
      </p:sp>
      <p:pic>
        <p:nvPicPr>
          <p:cNvPr id="12" name="Graphic 11" descr="Help outline">
            <a:extLst>
              <a:ext uri="{FF2B5EF4-FFF2-40B4-BE49-F238E27FC236}">
                <a16:creationId xmlns:a16="http://schemas.microsoft.com/office/drawing/2014/main" id="{C5C2C45F-CD34-3A75-E4E9-191BE483DF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Please.indicate.if.you.agree.or.disagree.X footer" descr="Footer: 4fce9ff2-99ce-4eff-a8c2-55a84840b26c viz.Please.indicate.if.you.agree.or.disagree.X"/>
          <p:cNvSpPr/>
          <p:nvPr/>
        </p:nvSpPr>
        <p:spPr>
          <a:xfrm>
            <a:off x="758825" y="5771136"/>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Please indicate if you agree or disagree: X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396CBCFB-0EAB-B3D1-577F-7F196B1749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C7F66F1-5B93-F9F6-9EAA-45C8501FA90C}"/>
              </a:ext>
            </a:extLst>
          </p:cNvPr>
          <p:cNvSpPr/>
          <p:nvPr/>
        </p:nvSpPr>
        <p:spPr>
          <a:xfrm>
            <a:off x="7433" y="-9169"/>
            <a:ext cx="12189834" cy="1023462"/>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56874DDB-6079-90F9-4A35-9A46F32D8F6D}"/>
              </a:ext>
            </a:extLst>
          </p:cNvPr>
          <p:cNvSpPr txBox="1">
            <a:spLocks/>
          </p:cNvSpPr>
          <p:nvPr/>
        </p:nvSpPr>
        <p:spPr>
          <a:xfrm>
            <a:off x="1175295" y="2088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Please indicate if you agree or disagree:</a:t>
            </a:r>
          </a:p>
        </p:txBody>
      </p:sp>
      <p:sp>
        <p:nvSpPr>
          <p:cNvPr id="11" name="Title" descr="f6f017b4-9a1e-4bbf-81c6-2caa04588751 Title">
            <a:extLst>
              <a:ext uri="{FF2B5EF4-FFF2-40B4-BE49-F238E27FC236}">
                <a16:creationId xmlns:a16="http://schemas.microsoft.com/office/drawing/2014/main" id="{9FF4198E-3E90-5621-0088-2FE4617A9411}"/>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C5C2C45F-CD34-3A75-E4E9-191BE483DF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65398"/>
            <a:ext cx="602425" cy="602425"/>
          </a:xfrm>
          <a:prstGeom prst="rect">
            <a:avLst/>
          </a:prstGeom>
        </p:spPr>
      </p:pic>
      <p:grpSp>
        <p:nvGrpSpPr>
          <p:cNvPr id="9" name="Group 8">
            <a:extLst>
              <a:ext uri="{FF2B5EF4-FFF2-40B4-BE49-F238E27FC236}">
                <a16:creationId xmlns:a16="http://schemas.microsoft.com/office/drawing/2014/main" id="{FD3D1475-A062-F3C4-A7E5-47E1096F46CD}"/>
              </a:ext>
            </a:extLst>
          </p:cNvPr>
          <p:cNvGrpSpPr/>
          <p:nvPr/>
        </p:nvGrpSpPr>
        <p:grpSpPr>
          <a:xfrm>
            <a:off x="365628" y="1633849"/>
            <a:ext cx="11473444" cy="3859177"/>
            <a:chOff x="-104805" y="1798432"/>
            <a:chExt cx="11473444" cy="3859177"/>
          </a:xfrm>
        </p:grpSpPr>
        <p:graphicFrame>
          <p:nvGraphicFramePr>
            <p:cNvPr id="13" name="Table 11">
              <a:extLst>
                <a:ext uri="{FF2B5EF4-FFF2-40B4-BE49-F238E27FC236}">
                  <a16:creationId xmlns:a16="http://schemas.microsoft.com/office/drawing/2014/main" id="{489FF2EB-EB0F-31DA-DDFB-59DA33B1E6E1}"/>
                </a:ext>
              </a:extLst>
            </p:cNvPr>
            <p:cNvGraphicFramePr>
              <a:graphicFrameLocks/>
            </p:cNvGraphicFramePr>
            <p:nvPr>
              <p:extLst>
                <p:ext uri="{D42A27DB-BD31-4B8C-83A1-F6EECF244321}">
                  <p14:modId xmlns:p14="http://schemas.microsoft.com/office/powerpoint/2010/main" val="2145342485"/>
                </p:ext>
              </p:extLst>
            </p:nvPr>
          </p:nvGraphicFramePr>
          <p:xfrm>
            <a:off x="1225828" y="1798432"/>
            <a:ext cx="10142811" cy="3859177"/>
          </p:xfrm>
          <a:graphic>
            <a:graphicData uri="http://schemas.openxmlformats.org/drawingml/2006/table">
              <a:tbl>
                <a:tblPr firstRow="1" bandRow="1">
                  <a:tableStyleId>{21E4AEA4-8DFA-4A89-87EB-49C32662AFE0}</a:tableStyleId>
                </a:tblPr>
                <a:tblGrid>
                  <a:gridCol w="2544870">
                    <a:extLst>
                      <a:ext uri="{9D8B030D-6E8A-4147-A177-3AD203B41FA5}">
                        <a16:colId xmlns:a16="http://schemas.microsoft.com/office/drawing/2014/main" val="637954993"/>
                      </a:ext>
                    </a:extLst>
                  </a:gridCol>
                  <a:gridCol w="2532647">
                    <a:extLst>
                      <a:ext uri="{9D8B030D-6E8A-4147-A177-3AD203B41FA5}">
                        <a16:colId xmlns:a16="http://schemas.microsoft.com/office/drawing/2014/main" val="4292558966"/>
                      </a:ext>
                    </a:extLst>
                  </a:gridCol>
                  <a:gridCol w="2532647">
                    <a:extLst>
                      <a:ext uri="{9D8B030D-6E8A-4147-A177-3AD203B41FA5}">
                        <a16:colId xmlns:a16="http://schemas.microsoft.com/office/drawing/2014/main" val="289616212"/>
                      </a:ext>
                    </a:extLst>
                  </a:gridCol>
                  <a:gridCol w="2532647">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i="0" u="none" strike="noStrike" dirty="0">
                            <a:solidFill>
                              <a:srgbClr val="262261"/>
                            </a:solidFill>
                            <a:effectLst/>
                            <a:latin typeface="Calibri" panose="020F0502020204030204" pitchFamily="34" charset="0"/>
                          </a:rPr>
                          <a:t>Any Agree</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48%</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37%</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42%</a:t>
                        </a: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400" b="0" i="0" u="none" strike="noStrike" dirty="0">
                            <a:solidFill>
                              <a:srgbClr val="262261"/>
                            </a:solidFill>
                            <a:effectLst/>
                            <a:latin typeface="Calibri" panose="020F0502020204030204" pitchFamily="34" charset="0"/>
                          </a:rPr>
                          <a:t>Any Disagree</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21%</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23%</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21%</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i="0" u="none" strike="noStrike" dirty="0">
                            <a:solidFill>
                              <a:srgbClr val="262261"/>
                            </a:solidFill>
                            <a:effectLst/>
                            <a:latin typeface="Calibri" panose="020F0502020204030204" pitchFamily="34" charset="0"/>
                          </a:rPr>
                          <a:t>Neither agree nor disagree</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32%</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40%</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37%</a:t>
                        </a: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i="0" u="none" strike="noStrike" dirty="0">
                            <a:solidFill>
                              <a:srgbClr val="7DB2DF"/>
                            </a:solidFill>
                            <a:effectLst/>
                            <a:latin typeface="Calibri" panose="020F0502020204030204" pitchFamily="34" charset="0"/>
                          </a:rPr>
                          <a:t>Any Agree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50%</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65%</a:t>
                        </a:r>
                      </a:p>
                    </a:txBody>
                    <a:tcPr marL="6350" marR="6350" marT="6350" marB="0" anchor="ctr"/>
                  </a:tc>
                  <a:extLst>
                    <a:ext uri="{0D108BD9-81ED-4DB2-BD59-A6C34878D82A}">
                      <a16:rowId xmlns:a16="http://schemas.microsoft.com/office/drawing/2014/main" val="1544086765"/>
                    </a:ext>
                  </a:extLst>
                </a:tr>
                <a:tr h="551311">
                  <a:tc>
                    <a:txBody>
                      <a:bodyPr/>
                      <a:lstStyle/>
                      <a:p>
                        <a:pPr algn="ctr" fontAlgn="b"/>
                        <a:r>
                          <a:rPr lang="en-US" sz="1400" b="0" i="0" u="none" strike="noStrike" dirty="0">
                            <a:solidFill>
                              <a:srgbClr val="7DB2DF"/>
                            </a:solidFill>
                            <a:effectLst/>
                            <a:latin typeface="Calibri" panose="020F0502020204030204" pitchFamily="34" charset="0"/>
                          </a:rPr>
                          <a:t>Any Disagree</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22%</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17%</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16%</a:t>
                        </a:r>
                      </a:p>
                    </a:txBody>
                    <a:tcPr marL="6350" marR="6350" marT="6350" marB="0" anchor="ctr"/>
                  </a:tc>
                  <a:extLst>
                    <a:ext uri="{0D108BD9-81ED-4DB2-BD59-A6C34878D82A}">
                      <a16:rowId xmlns:a16="http://schemas.microsoft.com/office/drawing/2014/main" val="1022768562"/>
                    </a:ext>
                  </a:extLst>
                </a:tr>
                <a:tr h="551311">
                  <a:tc>
                    <a:txBody>
                      <a:bodyPr/>
                      <a:lstStyle/>
                      <a:p>
                        <a:pPr algn="ctr" fontAlgn="b"/>
                        <a:r>
                          <a:rPr lang="en-US" sz="1400" b="0" i="0" u="none" strike="noStrike" dirty="0">
                            <a:solidFill>
                              <a:srgbClr val="7DB2DF"/>
                            </a:solidFill>
                            <a:effectLst/>
                            <a:latin typeface="Calibri" panose="020F0502020204030204" pitchFamily="34" charset="0"/>
                          </a:rPr>
                          <a:t>Neither agree nor disagree</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32%</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34%</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19%</a:t>
                        </a:r>
                      </a:p>
                    </a:txBody>
                    <a:tcPr marL="6350" marR="6350" marT="6350" marB="0" anchor="ctr"/>
                  </a:tc>
                  <a:extLst>
                    <a:ext uri="{0D108BD9-81ED-4DB2-BD59-A6C34878D82A}">
                      <a16:rowId xmlns:a16="http://schemas.microsoft.com/office/drawing/2014/main" val="913154023"/>
                    </a:ext>
                  </a:extLst>
                </a:tr>
              </a:tbl>
            </a:graphicData>
          </a:graphic>
        </p:graphicFrame>
        <p:sp>
          <p:nvSpPr>
            <p:cNvPr id="14" name="Left Bracket 13">
              <a:extLst>
                <a:ext uri="{FF2B5EF4-FFF2-40B4-BE49-F238E27FC236}">
                  <a16:creationId xmlns:a16="http://schemas.microsoft.com/office/drawing/2014/main" id="{B85FDEED-7604-2810-C22A-366DE91992F9}"/>
                </a:ext>
              </a:extLst>
            </p:cNvPr>
            <p:cNvSpPr/>
            <p:nvPr/>
          </p:nvSpPr>
          <p:spPr>
            <a:xfrm>
              <a:off x="1351724" y="4166739"/>
              <a:ext cx="271670" cy="1490870"/>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ket 14">
              <a:extLst>
                <a:ext uri="{FF2B5EF4-FFF2-40B4-BE49-F238E27FC236}">
                  <a16:creationId xmlns:a16="http://schemas.microsoft.com/office/drawing/2014/main" id="{0229D23B-2BF8-904A-B7D1-5F25B2B19ED6}"/>
                </a:ext>
              </a:extLst>
            </p:cNvPr>
            <p:cNvSpPr/>
            <p:nvPr/>
          </p:nvSpPr>
          <p:spPr>
            <a:xfrm>
              <a:off x="1358350" y="2497318"/>
              <a:ext cx="271670" cy="1490870"/>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itle" descr="f6f017b4-9a1e-4bbf-81c6-2caa04588751 Title">
              <a:extLst>
                <a:ext uri="{FF2B5EF4-FFF2-40B4-BE49-F238E27FC236}">
                  <a16:creationId xmlns:a16="http://schemas.microsoft.com/office/drawing/2014/main" id="{3D62B2FB-70AA-BC93-42DE-82B586BA3C27}"/>
                </a:ext>
              </a:extLst>
            </p:cNvPr>
            <p:cNvSpPr txBox="1">
              <a:spLocks/>
            </p:cNvSpPr>
            <p:nvPr/>
          </p:nvSpPr>
          <p:spPr>
            <a:xfrm>
              <a:off x="-96534" y="4508167"/>
              <a:ext cx="132542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400" dirty="0">
                  <a:solidFill>
                    <a:srgbClr val="7DB2DF"/>
                  </a:solidFill>
                  <a:latin typeface="Bahnschrift SemiBold" panose="020B0502040204020203" pitchFamily="34" charset="0"/>
                </a:rPr>
                <a:t>Creating opportunities for one group of people often occurs at the expense of other groups</a:t>
              </a:r>
            </a:p>
          </p:txBody>
        </p:sp>
        <p:sp>
          <p:nvSpPr>
            <p:cNvPr id="17" name="Title" descr="f6f017b4-9a1e-4bbf-81c6-2caa04588751 Title">
              <a:extLst>
                <a:ext uri="{FF2B5EF4-FFF2-40B4-BE49-F238E27FC236}">
                  <a16:creationId xmlns:a16="http://schemas.microsoft.com/office/drawing/2014/main" id="{41D36617-6420-1725-7AF1-B200C42C7375}"/>
                </a:ext>
              </a:extLst>
            </p:cNvPr>
            <p:cNvSpPr txBox="1">
              <a:spLocks/>
            </p:cNvSpPr>
            <p:nvPr/>
          </p:nvSpPr>
          <p:spPr>
            <a:xfrm>
              <a:off x="-104805" y="2830036"/>
              <a:ext cx="132542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400" dirty="0">
                  <a:solidFill>
                    <a:srgbClr val="262261"/>
                  </a:solidFill>
                  <a:latin typeface="Bahnschrift SemiBold" panose="020B0502040204020203" pitchFamily="34" charset="0"/>
                </a:rPr>
                <a:t>Moving forward, some groups will be left behind in the U.S.</a:t>
              </a:r>
            </a:p>
          </p:txBody>
        </p:sp>
      </p:grpSp>
    </p:spTree>
    <p:extLst>
      <p:ext uri="{BB962C8B-B14F-4D97-AF65-F5344CB8AC3E}">
        <p14:creationId xmlns:p14="http://schemas.microsoft.com/office/powerpoint/2010/main" val="38149468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How effective do you believe X?">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How.effective.do.you.believe.X." descr="00bbb45f-3f8e-441f-ad0d-ab6d9a4c1409 viz.How.effective.do.you.believe.X."/>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How.effective.do.you.believe.X. footer" descr="Footer: 00bbb45f-3f8e-441f-ad0d-ab6d9a4c1409 viz.How.effective.do.you.believe.X."/>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How effective do you believe X?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F73DE624-6994-AA16-2E40-379089567B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BE3009E-2EE9-9760-D697-0FD31F1E9C20}"/>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descr="f6f017b4-9a1e-4bbf-81c6-2caa04588751 Title">
            <a:extLst>
              <a:ext uri="{FF2B5EF4-FFF2-40B4-BE49-F238E27FC236}">
                <a16:creationId xmlns:a16="http://schemas.microsoft.com/office/drawing/2014/main" id="{122D523B-B6AA-B086-DF58-4C9467A9BE94}"/>
              </a:ext>
            </a:extLst>
          </p:cNvPr>
          <p:cNvSpPr txBox="1">
            <a:spLocks/>
          </p:cNvSpPr>
          <p:nvPr/>
        </p:nvSpPr>
        <p:spPr>
          <a:xfrm>
            <a:off x="1175295" y="506670"/>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How effective do you believe ______?</a:t>
            </a:r>
          </a:p>
        </p:txBody>
      </p:sp>
      <p:sp>
        <p:nvSpPr>
          <p:cNvPr id="15" name="Title" descr="f6f017b4-9a1e-4bbf-81c6-2caa04588751 Title">
            <a:extLst>
              <a:ext uri="{FF2B5EF4-FFF2-40B4-BE49-F238E27FC236}">
                <a16:creationId xmlns:a16="http://schemas.microsoft.com/office/drawing/2014/main" id="{6B69ED2F-FF3B-9A05-26B0-063723A0A5E9}"/>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400">
                <a:solidFill>
                  <a:srgbClr val="7DB2DF"/>
                </a:solidFill>
                <a:latin typeface="Bahnschrift SemiBold" panose="020B0502040204020203" pitchFamily="34" charset="0"/>
              </a:rPr>
              <a:t>INDIVIDUALS &amp; MOVEMENTS LACK STRONG EFFECTIVENESS AT CREATING CHANGE</a:t>
            </a:r>
          </a:p>
        </p:txBody>
      </p:sp>
      <p:pic>
        <p:nvPicPr>
          <p:cNvPr id="16" name="Graphic 15" descr="Help outline">
            <a:extLst>
              <a:ext uri="{FF2B5EF4-FFF2-40B4-BE49-F238E27FC236}">
                <a16:creationId xmlns:a16="http://schemas.microsoft.com/office/drawing/2014/main" id="{473C40A9-E3FD-0D7C-E34B-6243727C98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How.effective.do.you.believe.X. footer" descr="Footer: 00bbb45f-3f8e-441f-ad0d-ab6d9a4c1409 viz.How.effective.do.you.believe.X."/>
          <p:cNvSpPr/>
          <p:nvPr/>
        </p:nvSpPr>
        <p:spPr>
          <a:xfrm>
            <a:off x="758825" y="5103044"/>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How effective do you believe X?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F73DE624-6994-AA16-2E40-379089567B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BE3009E-2EE9-9760-D697-0FD31F1E9C20}"/>
              </a:ext>
            </a:extLst>
          </p:cNvPr>
          <p:cNvSpPr/>
          <p:nvPr/>
        </p:nvSpPr>
        <p:spPr>
          <a:xfrm>
            <a:off x="7433" y="-9169"/>
            <a:ext cx="12189834" cy="1047180"/>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descr="f6f017b4-9a1e-4bbf-81c6-2caa04588751 Title">
            <a:extLst>
              <a:ext uri="{FF2B5EF4-FFF2-40B4-BE49-F238E27FC236}">
                <a16:creationId xmlns:a16="http://schemas.microsoft.com/office/drawing/2014/main" id="{122D523B-B6AA-B086-DF58-4C9467A9BE94}"/>
              </a:ext>
            </a:extLst>
          </p:cNvPr>
          <p:cNvSpPr txBox="1">
            <a:spLocks/>
          </p:cNvSpPr>
          <p:nvPr/>
        </p:nvSpPr>
        <p:spPr>
          <a:xfrm>
            <a:off x="1175295" y="36220"/>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How effective do you believe ______?</a:t>
            </a:r>
          </a:p>
        </p:txBody>
      </p:sp>
      <p:sp>
        <p:nvSpPr>
          <p:cNvPr id="15" name="Title" descr="f6f017b4-9a1e-4bbf-81c6-2caa04588751 Title">
            <a:extLst>
              <a:ext uri="{FF2B5EF4-FFF2-40B4-BE49-F238E27FC236}">
                <a16:creationId xmlns:a16="http://schemas.microsoft.com/office/drawing/2014/main" id="{6B69ED2F-FF3B-9A05-26B0-063723A0A5E9}"/>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400" dirty="0">
              <a:solidFill>
                <a:srgbClr val="7DB2DF"/>
              </a:solidFill>
              <a:latin typeface="Bahnschrift SemiBold" panose="020B0502040204020203" pitchFamily="34" charset="0"/>
            </a:endParaRPr>
          </a:p>
        </p:txBody>
      </p:sp>
      <p:pic>
        <p:nvPicPr>
          <p:cNvPr id="16" name="Graphic 15" descr="Help outline">
            <a:extLst>
              <a:ext uri="{FF2B5EF4-FFF2-40B4-BE49-F238E27FC236}">
                <a16:creationId xmlns:a16="http://schemas.microsoft.com/office/drawing/2014/main" id="{473C40A9-E3FD-0D7C-E34B-6243727C98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72023"/>
            <a:ext cx="602425" cy="602425"/>
          </a:xfrm>
          <a:prstGeom prst="rect">
            <a:avLst/>
          </a:prstGeom>
        </p:spPr>
      </p:pic>
      <p:grpSp>
        <p:nvGrpSpPr>
          <p:cNvPr id="8" name="Group 7">
            <a:extLst>
              <a:ext uri="{FF2B5EF4-FFF2-40B4-BE49-F238E27FC236}">
                <a16:creationId xmlns:a16="http://schemas.microsoft.com/office/drawing/2014/main" id="{434A620C-0303-E35C-F00F-BC49DA764C02}"/>
              </a:ext>
            </a:extLst>
          </p:cNvPr>
          <p:cNvGrpSpPr/>
          <p:nvPr/>
        </p:nvGrpSpPr>
        <p:grpSpPr>
          <a:xfrm>
            <a:off x="365628" y="2044661"/>
            <a:ext cx="11473444" cy="2756555"/>
            <a:chOff x="-104805" y="1798432"/>
            <a:chExt cx="11473444" cy="2756555"/>
          </a:xfrm>
        </p:grpSpPr>
        <p:graphicFrame>
          <p:nvGraphicFramePr>
            <p:cNvPr id="9" name="Table 11">
              <a:extLst>
                <a:ext uri="{FF2B5EF4-FFF2-40B4-BE49-F238E27FC236}">
                  <a16:creationId xmlns:a16="http://schemas.microsoft.com/office/drawing/2014/main" id="{C1E5FF6F-19FA-27A5-2CAB-3335428C62B5}"/>
                </a:ext>
              </a:extLst>
            </p:cNvPr>
            <p:cNvGraphicFramePr>
              <a:graphicFrameLocks/>
            </p:cNvGraphicFramePr>
            <p:nvPr>
              <p:extLst>
                <p:ext uri="{D42A27DB-BD31-4B8C-83A1-F6EECF244321}">
                  <p14:modId xmlns:p14="http://schemas.microsoft.com/office/powerpoint/2010/main" val="4116864742"/>
                </p:ext>
              </p:extLst>
            </p:nvPr>
          </p:nvGraphicFramePr>
          <p:xfrm>
            <a:off x="1225828" y="1798432"/>
            <a:ext cx="10142811" cy="2756555"/>
          </p:xfrm>
          <a:graphic>
            <a:graphicData uri="http://schemas.openxmlformats.org/drawingml/2006/table">
              <a:tbl>
                <a:tblPr firstRow="1" bandRow="1">
                  <a:tableStyleId>{21E4AEA4-8DFA-4A89-87EB-49C32662AFE0}</a:tableStyleId>
                </a:tblPr>
                <a:tblGrid>
                  <a:gridCol w="2544870">
                    <a:extLst>
                      <a:ext uri="{9D8B030D-6E8A-4147-A177-3AD203B41FA5}">
                        <a16:colId xmlns:a16="http://schemas.microsoft.com/office/drawing/2014/main" val="637954993"/>
                      </a:ext>
                    </a:extLst>
                  </a:gridCol>
                  <a:gridCol w="2532647">
                    <a:extLst>
                      <a:ext uri="{9D8B030D-6E8A-4147-A177-3AD203B41FA5}">
                        <a16:colId xmlns:a16="http://schemas.microsoft.com/office/drawing/2014/main" val="4292558966"/>
                      </a:ext>
                    </a:extLst>
                  </a:gridCol>
                  <a:gridCol w="2532647">
                    <a:extLst>
                      <a:ext uri="{9D8B030D-6E8A-4147-A177-3AD203B41FA5}">
                        <a16:colId xmlns:a16="http://schemas.microsoft.com/office/drawing/2014/main" val="289616212"/>
                      </a:ext>
                    </a:extLst>
                  </a:gridCol>
                  <a:gridCol w="2532647">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i="0" u="none" strike="noStrike" dirty="0">
                            <a:solidFill>
                              <a:srgbClr val="262261"/>
                            </a:solidFill>
                            <a:effectLst/>
                            <a:latin typeface="Calibri" panose="020F0502020204030204" pitchFamily="34" charset="0"/>
                          </a:rPr>
                          <a:t>Any Effective</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93%</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94%</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93%</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i="0" u="none" strike="noStrike" dirty="0">
                            <a:solidFill>
                              <a:srgbClr val="262261"/>
                            </a:solidFill>
                            <a:effectLst/>
                            <a:latin typeface="Calibri" panose="020F0502020204030204" pitchFamily="34" charset="0"/>
                          </a:rPr>
                          <a:t>Not effective at all</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7%</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7%</a:t>
                        </a: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i="0" u="none" strike="noStrike" dirty="0">
                            <a:solidFill>
                              <a:srgbClr val="7DB2DF"/>
                            </a:solidFill>
                            <a:effectLst/>
                            <a:latin typeface="Calibri" panose="020F0502020204030204" pitchFamily="34" charset="0"/>
                          </a:rPr>
                          <a:t>Any Effective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93%</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92%</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86%</a:t>
                        </a:r>
                      </a:p>
                    </a:txBody>
                    <a:tcPr marL="6350" marR="6350" marT="6350" marB="0" anchor="ctr"/>
                  </a:tc>
                  <a:extLst>
                    <a:ext uri="{0D108BD9-81ED-4DB2-BD59-A6C34878D82A}">
                      <a16:rowId xmlns:a16="http://schemas.microsoft.com/office/drawing/2014/main" val="1022768562"/>
                    </a:ext>
                  </a:extLst>
                </a:tr>
                <a:tr h="551311">
                  <a:tc>
                    <a:txBody>
                      <a:bodyPr/>
                      <a:lstStyle/>
                      <a:p>
                        <a:pPr algn="ctr" fontAlgn="b"/>
                        <a:r>
                          <a:rPr lang="en-US" sz="1400" b="0" i="0" u="none" strike="noStrike" dirty="0">
                            <a:solidFill>
                              <a:srgbClr val="7DB2DF"/>
                            </a:solidFill>
                            <a:effectLst/>
                            <a:latin typeface="Calibri" panose="020F0502020204030204" pitchFamily="34" charset="0"/>
                          </a:rPr>
                          <a:t>Not effective at all</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8%</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14%</a:t>
                        </a:r>
                      </a:p>
                    </a:txBody>
                    <a:tcPr marL="6350" marR="6350" marT="6350" marB="0" anchor="ctr"/>
                  </a:tc>
                  <a:extLst>
                    <a:ext uri="{0D108BD9-81ED-4DB2-BD59-A6C34878D82A}">
                      <a16:rowId xmlns:a16="http://schemas.microsoft.com/office/drawing/2014/main" val="913154023"/>
                    </a:ext>
                  </a:extLst>
                </a:tr>
              </a:tbl>
            </a:graphicData>
          </a:graphic>
        </p:graphicFrame>
        <p:sp>
          <p:nvSpPr>
            <p:cNvPr id="10" name="Left Bracket 9">
              <a:extLst>
                <a:ext uri="{FF2B5EF4-FFF2-40B4-BE49-F238E27FC236}">
                  <a16:creationId xmlns:a16="http://schemas.microsoft.com/office/drawing/2014/main" id="{37E742FF-A3F6-8FED-0E08-2B596CDB5E89}"/>
                </a:ext>
              </a:extLst>
            </p:cNvPr>
            <p:cNvSpPr/>
            <p:nvPr/>
          </p:nvSpPr>
          <p:spPr>
            <a:xfrm>
              <a:off x="1358350" y="3582763"/>
              <a:ext cx="271670" cy="898900"/>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ket 10">
              <a:extLst>
                <a:ext uri="{FF2B5EF4-FFF2-40B4-BE49-F238E27FC236}">
                  <a16:creationId xmlns:a16="http://schemas.microsoft.com/office/drawing/2014/main" id="{64747287-9231-3AD0-DC97-5EF6E89555D5}"/>
                </a:ext>
              </a:extLst>
            </p:cNvPr>
            <p:cNvSpPr/>
            <p:nvPr/>
          </p:nvSpPr>
          <p:spPr>
            <a:xfrm>
              <a:off x="1358350" y="2464188"/>
              <a:ext cx="271670" cy="901955"/>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itle" descr="f6f017b4-9a1e-4bbf-81c6-2caa04588751 Title">
              <a:extLst>
                <a:ext uri="{FF2B5EF4-FFF2-40B4-BE49-F238E27FC236}">
                  <a16:creationId xmlns:a16="http://schemas.microsoft.com/office/drawing/2014/main" id="{3AB213FF-51DB-86F3-F5A6-E8759E1D19D9}"/>
                </a:ext>
              </a:extLst>
            </p:cNvPr>
            <p:cNvSpPr txBox="1">
              <a:spLocks/>
            </p:cNvSpPr>
            <p:nvPr/>
          </p:nvSpPr>
          <p:spPr>
            <a:xfrm>
              <a:off x="-104805" y="3644400"/>
              <a:ext cx="132542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400" dirty="0">
                  <a:solidFill>
                    <a:srgbClr val="7DB2DF"/>
                  </a:solidFill>
                  <a:latin typeface="Bahnschrift SemiBold" panose="020B0502040204020203" pitchFamily="34" charset="0"/>
                </a:rPr>
                <a:t>Movements are at creating changes in your community</a:t>
              </a:r>
            </a:p>
          </p:txBody>
        </p:sp>
        <p:sp>
          <p:nvSpPr>
            <p:cNvPr id="17" name="Title" descr="f6f017b4-9a1e-4bbf-81c6-2caa04588751 Title">
              <a:extLst>
                <a:ext uri="{FF2B5EF4-FFF2-40B4-BE49-F238E27FC236}">
                  <a16:creationId xmlns:a16="http://schemas.microsoft.com/office/drawing/2014/main" id="{78E4EDD8-3F49-31EE-2D8F-C4044800992C}"/>
                </a:ext>
              </a:extLst>
            </p:cNvPr>
            <p:cNvSpPr txBox="1">
              <a:spLocks/>
            </p:cNvSpPr>
            <p:nvPr/>
          </p:nvSpPr>
          <p:spPr>
            <a:xfrm>
              <a:off x="-104805" y="2528286"/>
              <a:ext cx="132542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400" dirty="0">
                  <a:solidFill>
                    <a:srgbClr val="262261"/>
                  </a:solidFill>
                  <a:latin typeface="Bahnschrift SemiBold" panose="020B0502040204020203" pitchFamily="34" charset="0"/>
                </a:rPr>
                <a:t>Individuals are at creating change in your community</a:t>
              </a:r>
            </a:p>
          </p:txBody>
        </p:sp>
      </p:grpSp>
    </p:spTree>
    <p:extLst>
      <p:ext uri="{BB962C8B-B14F-4D97-AF65-F5344CB8AC3E}">
        <p14:creationId xmlns:p14="http://schemas.microsoft.com/office/powerpoint/2010/main" val="2593521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In which of the following ways, if any, have you engaged with controversial social issues in your community?">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In.which.of.the.following.ways.if.any.have.you.engaged.with.controversial.social.issues.in.your.community." descr="b7f56cbe-9797-4e96-8a94-455d3e55d6ce viz.In.which.of.the.following.ways.if.any.have.you.engaged.with.controversial.social.issues.in.your.community."/>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In.which.of.the.following.ways.if.any.have.you.engaged.with.controversial.social.issues.in.your.community. footer" descr="Footer: b7f56cbe-9797-4e96-8a94-455d3e55d6ce viz.In.which.of.the.following.ways.if.any.have.you.engaged.with.controversial.social.issues.in.your.community."/>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In which of the following ways, if any, have you engaged with controversial social issues in your community?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88C2B69E-6270-73DC-A94B-73B06FEA75F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380CE64-1985-721C-460E-242343FA1565}"/>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537EBD64-2A74-B080-82CD-2F6DD4B1AB20}"/>
              </a:ext>
            </a:extLst>
          </p:cNvPr>
          <p:cNvSpPr txBox="1">
            <a:spLocks/>
          </p:cNvSpPr>
          <p:nvPr/>
        </p:nvSpPr>
        <p:spPr>
          <a:xfrm>
            <a:off x="1175295" y="49796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In which of the following ways, if any, have you engaged with controversial social issues in your community?</a:t>
            </a:r>
          </a:p>
        </p:txBody>
      </p:sp>
      <p:sp>
        <p:nvSpPr>
          <p:cNvPr id="11" name="Title" descr="f6f017b4-9a1e-4bbf-81c6-2caa04588751 Title">
            <a:extLst>
              <a:ext uri="{FF2B5EF4-FFF2-40B4-BE49-F238E27FC236}">
                <a16:creationId xmlns:a16="http://schemas.microsoft.com/office/drawing/2014/main" id="{7EE8316B-E10F-86A8-43BC-78E060A54BE5}"/>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VOTING &amp; ONE-ON-ONE CONVERSATIONS LEAD ISSUE ENGAGEMENT</a:t>
            </a:r>
          </a:p>
        </p:txBody>
      </p:sp>
      <p:pic>
        <p:nvPicPr>
          <p:cNvPr id="12" name="Graphic 11" descr="Help outline">
            <a:extLst>
              <a:ext uri="{FF2B5EF4-FFF2-40B4-BE49-F238E27FC236}">
                <a16:creationId xmlns:a16="http://schemas.microsoft.com/office/drawing/2014/main" id="{75FBCA52-1395-D551-8549-AB429DB8C7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60732E10-8CBD-6F7D-64CB-6353A6B0E1E5}"/>
              </a:ext>
            </a:extLst>
          </p:cNvPr>
          <p:cNvPicPr>
            <a:picLocks noChangeAspect="1"/>
          </p:cNvPicPr>
          <p:nvPr/>
        </p:nvPicPr>
        <p:blipFill rotWithShape="1">
          <a:blip r:embed="rId2">
            <a:extLst>
              <a:ext uri="{28A0092B-C50C-407E-A947-70E740481C1C}">
                <a14:useLocalDpi xmlns:a14="http://schemas.microsoft.com/office/drawing/2010/main" val="0"/>
              </a:ext>
            </a:extLst>
          </a:blip>
          <a:srcRect l="-12" t="16152" r="12" b="36878"/>
          <a:stretch/>
        </p:blipFill>
        <p:spPr>
          <a:xfrm>
            <a:off x="-1486" y="-4338"/>
            <a:ext cx="12217747" cy="7184184"/>
          </a:xfrm>
          <a:prstGeom prst="rect">
            <a:avLst/>
          </a:prstGeom>
        </p:spPr>
      </p:pic>
      <p:sp>
        <p:nvSpPr>
          <p:cNvPr id="7" name="Rectangle 6">
            <a:extLst>
              <a:ext uri="{FF2B5EF4-FFF2-40B4-BE49-F238E27FC236}">
                <a16:creationId xmlns:a16="http://schemas.microsoft.com/office/drawing/2014/main" id="{2AD9D232-7EE7-C33D-7592-C0480D4C795E}"/>
              </a:ext>
            </a:extLst>
          </p:cNvPr>
          <p:cNvSpPr/>
          <p:nvPr/>
        </p:nvSpPr>
        <p:spPr>
          <a:xfrm>
            <a:off x="0" y="-4338"/>
            <a:ext cx="12224679" cy="7181653"/>
          </a:xfrm>
          <a:prstGeom prst="rect">
            <a:avLst/>
          </a:prstGeom>
          <a:solidFill>
            <a:srgbClr val="262261">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 PLURIBUS UNUM" descr="7c3a04bc-517c-470a-8021-38032c8864a0 E PLURIBUS UNUM"/>
          <p:cNvSpPr>
            <a:spLocks noGrp="1"/>
          </p:cNvSpPr>
          <p:nvPr>
            <p:ph type="title"/>
          </p:nvPr>
        </p:nvSpPr>
        <p:spPr>
          <a:xfrm>
            <a:off x="625112" y="1500052"/>
            <a:ext cx="6807175" cy="523875"/>
          </a:xfrm>
          <a:prstGeom prst="rect">
            <a:avLst/>
          </a:prstGeom>
          <a:noFill/>
        </p:spPr>
        <p:txBody>
          <a:bodyPr lIns="0" tIns="15240" rIns="0" bIns="0" anchor="ctr">
            <a:noAutofit/>
          </a:bodyPr>
          <a:lstStyle/>
          <a:p>
            <a:pPr marL="0" lvl="0" indent="0" algn="l">
              <a:lnSpc>
                <a:spcPct val="114583"/>
              </a:lnSpc>
              <a:buNone/>
            </a:pPr>
            <a:r>
              <a:rPr lang="en-US" sz="3200" b="1" i="1" u="none" strike="noStrike">
                <a:solidFill>
                  <a:srgbClr val="7DB2DF"/>
                </a:solidFill>
                <a:latin typeface="Bahnschrift SemiCondensed" panose="020B0502040204020203" pitchFamily="34" charset="0"/>
              </a:rPr>
              <a:t>SENSE OF COMMUNITY</a:t>
            </a:r>
            <a:endParaRPr sz="3200" b="1" i="1" u="none" strike="noStrike">
              <a:solidFill>
                <a:srgbClr val="7DB2DF"/>
              </a:solidFill>
              <a:latin typeface="Bahnschrift SemiCondensed" panose="020B0502040204020203" pitchFamily="34" charset="0"/>
            </a:endParaRPr>
          </a:p>
        </p:txBody>
      </p:sp>
    </p:spTree>
    <p:extLst>
      <p:ext uri="{BB962C8B-B14F-4D97-AF65-F5344CB8AC3E}">
        <p14:creationId xmlns:p14="http://schemas.microsoft.com/office/powerpoint/2010/main" val="308455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endParaRPr/>
          </a:p>
        </p:txBody>
      </p:sp>
      <p:sp>
        <p:nvSpPr>
          <p:cNvPr id="5" name="Title" descr="f6f017b4-9a1e-4bbf-81c6-2caa04588751 Title">
            <a:extLst>
              <a:ext uri="{FF2B5EF4-FFF2-40B4-BE49-F238E27FC236}">
                <a16:creationId xmlns:a16="http://schemas.microsoft.com/office/drawing/2014/main" id="{AC857517-4A36-207C-BAED-8CB7E571A1F7}"/>
              </a:ext>
            </a:extLst>
          </p:cNvPr>
          <p:cNvSpPr txBox="1">
            <a:spLocks/>
          </p:cNvSpPr>
          <p:nvPr/>
        </p:nvSpPr>
        <p:spPr>
          <a:xfrm>
            <a:off x="450742" y="1558834"/>
            <a:ext cx="11042475" cy="5281704"/>
          </a:xfrm>
          <a:prstGeom prst="rect">
            <a:avLst/>
          </a:prstGeom>
          <a:solidFill>
            <a:srgbClr val="FFFFFF">
              <a:alpha val="30196"/>
            </a:srgbClr>
          </a:solidFill>
        </p:spPr>
        <p:txBody>
          <a:bodyPr vert="horz" lIns="0" tIns="1524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rtl="0" fontAlgn="base">
              <a:buFont typeface="Arial" panose="020B0604020202020204" pitchFamily="34" charset="0"/>
              <a:buChar char="•"/>
            </a:pPr>
            <a:r>
              <a:rPr lang="en-US" sz="1500">
                <a:solidFill>
                  <a:srgbClr val="606367"/>
                </a:solidFill>
                <a:latin typeface="Bahnschrift Light" panose="020B0502040204020203" pitchFamily="34" charset="0"/>
                <a:ea typeface="+mn-ea"/>
                <a:cs typeface="+mn-cs"/>
              </a:rPr>
              <a:t>Nearly two-thirds of Southerners feel accepted by the members of their local community (64%), with 26% feeling extremely accepted </a:t>
            </a:r>
          </a:p>
          <a:p>
            <a:pPr marL="742950" lvl="1" indent="-285750" fontAlgn="base">
              <a:buFont typeface="Arial" panose="020B0604020202020204" pitchFamily="34" charset="0"/>
              <a:buChar char="•"/>
            </a:pPr>
            <a:r>
              <a:rPr lang="en-US" sz="1500">
                <a:solidFill>
                  <a:srgbClr val="606367"/>
                </a:solidFill>
                <a:latin typeface="Bahnschrift Light" panose="020B0502040204020203" pitchFamily="34" charset="0"/>
              </a:rPr>
              <a:t>Individuals who have lived in the South for less than a year are more likely to feel unaccepted by members of their local community (22% compared to 9% NET) </a:t>
            </a:r>
          </a:p>
          <a:p>
            <a:pPr marL="285750" indent="-285750" algn="l" rtl="0" fontAlgn="base">
              <a:buFont typeface="Arial" panose="020B0604020202020204" pitchFamily="34" charset="0"/>
              <a:buChar char="•"/>
            </a:pPr>
            <a:r>
              <a:rPr lang="en-US" sz="1500">
                <a:solidFill>
                  <a:srgbClr val="606367"/>
                </a:solidFill>
                <a:latin typeface="Bahnschrift Light" panose="020B0502040204020203" pitchFamily="34" charset="0"/>
                <a:ea typeface="+mn-ea"/>
                <a:cs typeface="+mn-cs"/>
              </a:rPr>
              <a:t>This sentiment carries over when asked if Southerners feel like a valued member of their local community, though to a slightly less extent - 52% feel valued, with only 17% saying they feel extremely valued </a:t>
            </a:r>
          </a:p>
          <a:p>
            <a:pPr marL="285750" indent="-285750" algn="l" rtl="0" fontAlgn="base">
              <a:buFont typeface="Arial" panose="020B0604020202020204" pitchFamily="34" charset="0"/>
              <a:buChar char="•"/>
            </a:pPr>
            <a:r>
              <a:rPr lang="en-US" sz="1500">
                <a:solidFill>
                  <a:srgbClr val="606367"/>
                </a:solidFill>
                <a:latin typeface="Bahnschrift Light" panose="020B0502040204020203" pitchFamily="34" charset="0"/>
                <a:ea typeface="+mn-ea"/>
                <a:cs typeface="+mn-cs"/>
              </a:rPr>
              <a:t>38% of respondents think they would be treated poorly by members of their local community if they chose to express beliefs that were different than theirs </a:t>
            </a:r>
          </a:p>
          <a:p>
            <a:pPr marL="285750" indent="-285750" algn="l" rtl="0" fontAlgn="base">
              <a:buFont typeface="Arial" panose="020B0604020202020204" pitchFamily="34" charset="0"/>
              <a:buChar char="•"/>
            </a:pPr>
            <a:r>
              <a:rPr lang="en-US" sz="1500">
                <a:solidFill>
                  <a:srgbClr val="606367"/>
                </a:solidFill>
                <a:latin typeface="Bahnschrift Light" panose="020B0502040204020203" pitchFamily="34" charset="0"/>
                <a:ea typeface="+mn-ea"/>
                <a:cs typeface="+mn-cs"/>
              </a:rPr>
              <a:t>Nearly half of Southerners feel that people like them are being left behind in the United States (47%) </a:t>
            </a:r>
          </a:p>
          <a:p>
            <a:pPr marL="742950" lvl="1" indent="-285750" fontAlgn="base">
              <a:buFont typeface="Arial" panose="020B0604020202020204" pitchFamily="34" charset="0"/>
              <a:buChar char="•"/>
            </a:pPr>
            <a:r>
              <a:rPr lang="en-US" sz="1500">
                <a:solidFill>
                  <a:srgbClr val="606367"/>
                </a:solidFill>
                <a:latin typeface="Bahnschrift Light" panose="020B0502040204020203" pitchFamily="34" charset="0"/>
              </a:rPr>
              <a:t>Black respondents are the most likely to feel that people like them are being left behind (57% compared to 47% NET) in the United States, while White respondents are the most likely to not share this sentiment (34% compared to 24% NET) </a:t>
            </a:r>
          </a:p>
          <a:p>
            <a:pPr marL="285750" indent="-285750" algn="l" rtl="0" fontAlgn="base">
              <a:buFont typeface="Arial" panose="020B0604020202020204" pitchFamily="34" charset="0"/>
              <a:buChar char="•"/>
            </a:pPr>
            <a:r>
              <a:rPr lang="en-US" sz="1500">
                <a:solidFill>
                  <a:srgbClr val="606367"/>
                </a:solidFill>
                <a:latin typeface="Bahnschrift Light" panose="020B0502040204020203" pitchFamily="34" charset="0"/>
                <a:ea typeface="+mn-ea"/>
                <a:cs typeface="+mn-cs"/>
              </a:rPr>
              <a:t>A series of questions were posed to Southerners, asking about the similarities and differences they have with the people they share close relationships with and those they interact with over the course of a typical week. Respondents most often indicated that: </a:t>
            </a:r>
          </a:p>
          <a:p>
            <a:pPr marL="742950" lvl="1" indent="-285750" fontAlgn="base">
              <a:buFont typeface="Arial" panose="020B0604020202020204" pitchFamily="34" charset="0"/>
              <a:buChar char="•"/>
            </a:pPr>
            <a:r>
              <a:rPr lang="en-US" sz="1500">
                <a:solidFill>
                  <a:srgbClr val="606367"/>
                </a:solidFill>
                <a:latin typeface="Bahnschrift Light" panose="020B0502040204020203" pitchFamily="34" charset="0"/>
              </a:rPr>
              <a:t>More than half of the people they have close relationships with are the same race as them (34%), while about half of those they interact with over the course of a typical week are the same race as them (37%) </a:t>
            </a:r>
          </a:p>
          <a:p>
            <a:pPr marL="1200150" lvl="2" indent="-285750" fontAlgn="base">
              <a:buFont typeface="Arial" panose="020B0604020202020204" pitchFamily="34" charset="0"/>
              <a:buChar char="•"/>
            </a:pPr>
            <a:r>
              <a:rPr lang="en-US" sz="1500">
                <a:solidFill>
                  <a:srgbClr val="606367"/>
                </a:solidFill>
                <a:latin typeface="Bahnschrift Light" panose="020B0502040204020203" pitchFamily="34" charset="0"/>
              </a:rPr>
              <a:t>46% of those in rural areas or small towns in the South say that all or more than half of the people they interact with over the course of a typical week are the same race as them, compared to 35% of those who live in small or big cities </a:t>
            </a:r>
          </a:p>
        </p:txBody>
      </p:sp>
      <p:sp>
        <p:nvSpPr>
          <p:cNvPr id="10" name="Rectangle 9">
            <a:extLst>
              <a:ext uri="{FF2B5EF4-FFF2-40B4-BE49-F238E27FC236}">
                <a16:creationId xmlns:a16="http://schemas.microsoft.com/office/drawing/2014/main" id="{55E1EF73-2D38-DDBB-51DB-BDBB8B839FD1}"/>
              </a:ext>
            </a:extLst>
          </p:cNvPr>
          <p:cNvSpPr/>
          <p:nvPr/>
        </p:nvSpPr>
        <p:spPr>
          <a:xfrm>
            <a:off x="7433" y="-9169"/>
            <a:ext cx="12189834" cy="1260029"/>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descr="f6f017b4-9a1e-4bbf-81c6-2caa04588751 Title">
            <a:extLst>
              <a:ext uri="{FF2B5EF4-FFF2-40B4-BE49-F238E27FC236}">
                <a16:creationId xmlns:a16="http://schemas.microsoft.com/office/drawing/2014/main" id="{EFAAFF46-4FF3-DA0D-14A7-60544ED6A18C}"/>
              </a:ext>
            </a:extLst>
          </p:cNvPr>
          <p:cNvSpPr>
            <a:spLocks noGrp="1"/>
          </p:cNvSpPr>
          <p:nvPr>
            <p:ph type="title"/>
          </p:nvPr>
        </p:nvSpPr>
        <p:spPr>
          <a:xfrm>
            <a:off x="523875" y="213702"/>
            <a:ext cx="11382183" cy="814286"/>
          </a:xfrm>
          <a:prstGeom prst="rect">
            <a:avLst/>
          </a:prstGeom>
          <a:noFill/>
        </p:spPr>
        <p:txBody>
          <a:bodyPr lIns="0" tIns="15240" rIns="0" bIns="0" anchor="ctr">
            <a:noAutofit/>
          </a:bodyPr>
          <a:lstStyle/>
          <a:p>
            <a:pPr algn="l">
              <a:lnSpc>
                <a:spcPct val="114583"/>
              </a:lnSpc>
            </a:pPr>
            <a:r>
              <a:rPr lang="en-US" sz="3200">
                <a:solidFill>
                  <a:srgbClr val="7DB2DF"/>
                </a:solidFill>
                <a:latin typeface="Bahnschrift SemiCondensed" panose="020B0502040204020203" pitchFamily="34" charset="0"/>
              </a:rPr>
              <a:t>SENSE OF COMMUNITY </a:t>
            </a:r>
            <a:r>
              <a:rPr lang="en-US" sz="3200">
                <a:solidFill>
                  <a:schemeClr val="bg1"/>
                </a:solidFill>
                <a:latin typeface="Bahnschrift SemiCondensed" panose="020B0502040204020203" pitchFamily="34" charset="0"/>
              </a:rPr>
              <a:t>// </a:t>
            </a:r>
            <a:r>
              <a:rPr lang="en-US" sz="3200" b="0" i="0" u="none" strike="noStrike">
                <a:solidFill>
                  <a:schemeClr val="bg1"/>
                </a:solidFill>
                <a:latin typeface="Bahnschrift SemiCondensed" panose="020B0502040204020203" pitchFamily="34" charset="0"/>
              </a:rPr>
              <a:t>KEY INSIGHTS</a:t>
            </a:r>
            <a:endParaRPr lang="en-US" sz="3200">
              <a:solidFill>
                <a:schemeClr val="bg1"/>
              </a:solidFill>
              <a:latin typeface="Bahnschrift SemiCondensed" panose="020B0502040204020203" pitchFamily="34" charset="0"/>
            </a:endParaRPr>
          </a:p>
        </p:txBody>
      </p:sp>
      <p:pic>
        <p:nvPicPr>
          <p:cNvPr id="2" name="Picture 4" descr="Home - E Pluribus Unum Fund">
            <a:extLst>
              <a:ext uri="{FF2B5EF4-FFF2-40B4-BE49-F238E27FC236}">
                <a16:creationId xmlns:a16="http://schemas.microsoft.com/office/drawing/2014/main" id="{F10C3D55-1913-C9E0-F750-0F9819B608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067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endParaRPr/>
          </a:p>
        </p:txBody>
      </p:sp>
      <p:sp>
        <p:nvSpPr>
          <p:cNvPr id="5" name="Title" descr="f6f017b4-9a1e-4bbf-81c6-2caa04588751 Title">
            <a:extLst>
              <a:ext uri="{FF2B5EF4-FFF2-40B4-BE49-F238E27FC236}">
                <a16:creationId xmlns:a16="http://schemas.microsoft.com/office/drawing/2014/main" id="{AC857517-4A36-207C-BAED-8CB7E571A1F7}"/>
              </a:ext>
            </a:extLst>
          </p:cNvPr>
          <p:cNvSpPr txBox="1">
            <a:spLocks/>
          </p:cNvSpPr>
          <p:nvPr/>
        </p:nvSpPr>
        <p:spPr>
          <a:xfrm>
            <a:off x="450742" y="1558834"/>
            <a:ext cx="11042475" cy="5281704"/>
          </a:xfrm>
          <a:prstGeom prst="rect">
            <a:avLst/>
          </a:prstGeom>
          <a:solidFill>
            <a:srgbClr val="FFFFFF">
              <a:alpha val="30196"/>
            </a:srgbClr>
          </a:solidFill>
        </p:spPr>
        <p:txBody>
          <a:bodyPr vert="horz" lIns="0" tIns="1524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lvl="1" indent="-285750" fontAlgn="base">
              <a:buFont typeface="Arial" panose="020B0604020202020204" pitchFamily="34" charset="0"/>
              <a:buChar char="•"/>
            </a:pPr>
            <a:r>
              <a:rPr lang="en-US" sz="1500">
                <a:solidFill>
                  <a:srgbClr val="606367"/>
                </a:solidFill>
                <a:latin typeface="Bahnschrift Light" panose="020B0502040204020203" pitchFamily="34" charset="0"/>
              </a:rPr>
              <a:t>About half of both the people they have close relationships with and interact with over the course of a typical week are the same class as them (41% and 42%, respectively) </a:t>
            </a:r>
          </a:p>
          <a:p>
            <a:pPr marL="1200150" lvl="2" indent="-285750" fontAlgn="base">
              <a:buFont typeface="Arial" panose="020B0604020202020204" pitchFamily="34" charset="0"/>
              <a:buChar char="•"/>
            </a:pPr>
            <a:r>
              <a:rPr lang="en-US" sz="1500">
                <a:solidFill>
                  <a:srgbClr val="606367"/>
                </a:solidFill>
                <a:latin typeface="Bahnschrift Light" panose="020B0502040204020203" pitchFamily="34" charset="0"/>
              </a:rPr>
              <a:t>46% of those in rural areas or small towns in the South say that all or more than half of the people they have close relationships with are the same class as them (compared to 42% NET) </a:t>
            </a:r>
          </a:p>
          <a:p>
            <a:pPr marL="742950" lvl="1" indent="-285750" fontAlgn="base">
              <a:buFont typeface="Arial" panose="020B0604020202020204" pitchFamily="34" charset="0"/>
              <a:buChar char="•"/>
            </a:pPr>
            <a:r>
              <a:rPr lang="en-US" sz="1500">
                <a:solidFill>
                  <a:srgbClr val="606367"/>
                </a:solidFill>
                <a:latin typeface="Bahnschrift Light" panose="020B0502040204020203" pitchFamily="34" charset="0"/>
              </a:rPr>
              <a:t>About half of both the people they have close relationships with and interact with over the course of a typical week have the same political party affiliation as them (40% and 41%, respectively) </a:t>
            </a:r>
          </a:p>
          <a:p>
            <a:pPr marL="742950" lvl="1" indent="-285750" fontAlgn="base">
              <a:buFont typeface="Arial" panose="020B0604020202020204" pitchFamily="34" charset="0"/>
              <a:buChar char="•"/>
            </a:pPr>
            <a:r>
              <a:rPr lang="en-US" sz="1500">
                <a:solidFill>
                  <a:srgbClr val="606367"/>
                </a:solidFill>
                <a:latin typeface="Bahnschrift Light" panose="020B0502040204020203" pitchFamily="34" charset="0"/>
              </a:rPr>
              <a:t>About half of both the people they have close relationships with and interact with over the course of a typical week share their religious beliefs, or lack of them (34% and 37%, respectively) </a:t>
            </a:r>
          </a:p>
        </p:txBody>
      </p:sp>
      <p:sp>
        <p:nvSpPr>
          <p:cNvPr id="10" name="Rectangle 9">
            <a:extLst>
              <a:ext uri="{FF2B5EF4-FFF2-40B4-BE49-F238E27FC236}">
                <a16:creationId xmlns:a16="http://schemas.microsoft.com/office/drawing/2014/main" id="{55E1EF73-2D38-DDBB-51DB-BDBB8B839FD1}"/>
              </a:ext>
            </a:extLst>
          </p:cNvPr>
          <p:cNvSpPr/>
          <p:nvPr/>
        </p:nvSpPr>
        <p:spPr>
          <a:xfrm>
            <a:off x="7433" y="-9169"/>
            <a:ext cx="12189834" cy="1260029"/>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descr="f6f017b4-9a1e-4bbf-81c6-2caa04588751 Title">
            <a:extLst>
              <a:ext uri="{FF2B5EF4-FFF2-40B4-BE49-F238E27FC236}">
                <a16:creationId xmlns:a16="http://schemas.microsoft.com/office/drawing/2014/main" id="{EFAAFF46-4FF3-DA0D-14A7-60544ED6A18C}"/>
              </a:ext>
            </a:extLst>
          </p:cNvPr>
          <p:cNvSpPr>
            <a:spLocks noGrp="1"/>
          </p:cNvSpPr>
          <p:nvPr>
            <p:ph type="title"/>
          </p:nvPr>
        </p:nvSpPr>
        <p:spPr>
          <a:xfrm>
            <a:off x="523875" y="213702"/>
            <a:ext cx="11382183" cy="814286"/>
          </a:xfrm>
          <a:prstGeom prst="rect">
            <a:avLst/>
          </a:prstGeom>
          <a:noFill/>
        </p:spPr>
        <p:txBody>
          <a:bodyPr lIns="0" tIns="15240" rIns="0" bIns="0" anchor="ctr">
            <a:noAutofit/>
          </a:bodyPr>
          <a:lstStyle/>
          <a:p>
            <a:pPr algn="l">
              <a:lnSpc>
                <a:spcPct val="114583"/>
              </a:lnSpc>
            </a:pPr>
            <a:r>
              <a:rPr lang="en-US" sz="3200">
                <a:solidFill>
                  <a:srgbClr val="7DB2DF"/>
                </a:solidFill>
                <a:latin typeface="Bahnschrift SemiCondensed" panose="020B0502040204020203" pitchFamily="34" charset="0"/>
              </a:rPr>
              <a:t>SENSE OF COMMUNITY </a:t>
            </a:r>
            <a:r>
              <a:rPr lang="en-US" sz="3200">
                <a:solidFill>
                  <a:schemeClr val="bg1"/>
                </a:solidFill>
                <a:latin typeface="Bahnschrift SemiCondensed" panose="020B0502040204020203" pitchFamily="34" charset="0"/>
              </a:rPr>
              <a:t>// </a:t>
            </a:r>
            <a:r>
              <a:rPr lang="en-US" sz="3200" b="0" i="0" u="none" strike="noStrike">
                <a:solidFill>
                  <a:schemeClr val="bg1"/>
                </a:solidFill>
                <a:latin typeface="Bahnschrift SemiCondensed" panose="020B0502040204020203" pitchFamily="34" charset="0"/>
              </a:rPr>
              <a:t>KEY INSIGHTS</a:t>
            </a:r>
            <a:endParaRPr lang="en-US" sz="3200">
              <a:solidFill>
                <a:schemeClr val="bg1"/>
              </a:solidFill>
              <a:latin typeface="Bahnschrift SemiCondensed" panose="020B0502040204020203" pitchFamily="34" charset="0"/>
            </a:endParaRPr>
          </a:p>
        </p:txBody>
      </p:sp>
      <p:pic>
        <p:nvPicPr>
          <p:cNvPr id="2" name="Picture 4" descr="Home - E Pluribus Unum Fund">
            <a:extLst>
              <a:ext uri="{FF2B5EF4-FFF2-40B4-BE49-F238E27FC236}">
                <a16:creationId xmlns:a16="http://schemas.microsoft.com/office/drawing/2014/main" id="{F10C3D55-1913-C9E0-F750-0F9819B608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320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To what extent do you feel accepted by the members of your local community?">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To.what.extent.do.you.feel.accepted.by.the.members.of.your.local.community." descr="7559377c-32fd-4fb9-b3c9-2f145ce5341f viz.To.what.extent.do.you.feel.accepted.by.the.members.of.your.local.community."/>
          <p:cNvPicPr>
            <a:picLocks noGrp="1" noChangeAspect="1"/>
          </p:cNvPicPr>
          <p:nvPr>
            <p:ph idx="1"/>
          </p:nvPr>
        </p:nvPicPr>
        <p:blipFill>
          <a:blip r:embed="rId3" cstate="print"/>
          <a:stretch>
            <a:fillRect/>
          </a:stretch>
        </p:blipFill>
        <p:spPr>
          <a:xfrm>
            <a:off x="762000" y="1905000"/>
            <a:ext cx="10687050" cy="4337298"/>
          </a:xfrm>
          <a:prstGeom prst="rect">
            <a:avLst/>
          </a:prstGeom>
        </p:spPr>
      </p:pic>
      <p:sp>
        <p:nvSpPr>
          <p:cNvPr id="5" name="viz.To.what.extent.do.you.feel.accepted.by.the.members.of.your.local.community. footer" descr="Footer: 7559377c-32fd-4fb9-b3c9-2f145ce5341f viz.To.what.extent.do.you.feel.accepted.by.the.members.of.your.local.community."/>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To what extent do you feel accepted by the members of your local community?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B8517E6B-F54D-4B9B-C2BB-4332FE30B9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2D0E0B-BF1A-456E-F861-949A550C0919}"/>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234C5B02-8AC7-E23D-6E74-0F297E8D648B}"/>
              </a:ext>
            </a:extLst>
          </p:cNvPr>
          <p:cNvSpPr txBox="1">
            <a:spLocks/>
          </p:cNvSpPr>
          <p:nvPr/>
        </p:nvSpPr>
        <p:spPr>
          <a:xfrm>
            <a:off x="1175295" y="506670"/>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To what extent do you feel accepted by the members of your local community?</a:t>
            </a:r>
          </a:p>
        </p:txBody>
      </p:sp>
      <p:sp>
        <p:nvSpPr>
          <p:cNvPr id="11" name="Title" descr="f6f017b4-9a1e-4bbf-81c6-2caa04588751 Title">
            <a:extLst>
              <a:ext uri="{FF2B5EF4-FFF2-40B4-BE49-F238E27FC236}">
                <a16:creationId xmlns:a16="http://schemas.microsoft.com/office/drawing/2014/main" id="{57D80940-3AF8-F644-958E-F7F66D2EAA40}"/>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SENSE OF ACCEPTANCE WITHIN LOCAL COMMUNITY</a:t>
            </a:r>
          </a:p>
        </p:txBody>
      </p:sp>
      <p:pic>
        <p:nvPicPr>
          <p:cNvPr id="12" name="Graphic 11" descr="Help outline">
            <a:extLst>
              <a:ext uri="{FF2B5EF4-FFF2-40B4-BE49-F238E27FC236}">
                <a16:creationId xmlns:a16="http://schemas.microsoft.com/office/drawing/2014/main" id="{9D907D13-BC8C-442E-17C5-40ABEC2404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6997" y="642473"/>
            <a:ext cx="602425" cy="6024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To.what.extent.do.you.feel.accepted.by.the.members.of.your.local.community. footer" descr="Footer: 7559377c-32fd-4fb9-b3c9-2f145ce5341f viz.To.what.extent.do.you.feel.accepted.by.the.members.of.your.local.community."/>
          <p:cNvSpPr/>
          <p:nvPr/>
        </p:nvSpPr>
        <p:spPr>
          <a:xfrm>
            <a:off x="841513" y="5430518"/>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To what extent do you feel accepted by the members of your local community?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B8517E6B-F54D-4B9B-C2BB-4332FE30B9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02D0E0B-BF1A-456E-F861-949A550C0919}"/>
              </a:ext>
            </a:extLst>
          </p:cNvPr>
          <p:cNvSpPr/>
          <p:nvPr/>
        </p:nvSpPr>
        <p:spPr>
          <a:xfrm>
            <a:off x="7433" y="-9169"/>
            <a:ext cx="12189834" cy="1069343"/>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234C5B02-8AC7-E23D-6E74-0F297E8D648B}"/>
              </a:ext>
            </a:extLst>
          </p:cNvPr>
          <p:cNvSpPr txBox="1">
            <a:spLocks/>
          </p:cNvSpPr>
          <p:nvPr/>
        </p:nvSpPr>
        <p:spPr>
          <a:xfrm>
            <a:off x="1175295" y="36224"/>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To what extent do you feel accepted by the members of your local community?</a:t>
            </a:r>
          </a:p>
        </p:txBody>
      </p:sp>
      <p:sp>
        <p:nvSpPr>
          <p:cNvPr id="11" name="Title" descr="f6f017b4-9a1e-4bbf-81c6-2caa04588751 Title">
            <a:extLst>
              <a:ext uri="{FF2B5EF4-FFF2-40B4-BE49-F238E27FC236}">
                <a16:creationId xmlns:a16="http://schemas.microsoft.com/office/drawing/2014/main" id="{57D80940-3AF8-F644-958E-F7F66D2EAA40}"/>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9D907D13-BC8C-442E-17C5-40ABEC2404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172027"/>
            <a:ext cx="602425" cy="602425"/>
          </a:xfrm>
          <a:prstGeom prst="rect">
            <a:avLst/>
          </a:prstGeom>
        </p:spPr>
      </p:pic>
      <p:graphicFrame>
        <p:nvGraphicFramePr>
          <p:cNvPr id="9" name="Table 11">
            <a:extLst>
              <a:ext uri="{FF2B5EF4-FFF2-40B4-BE49-F238E27FC236}">
                <a16:creationId xmlns:a16="http://schemas.microsoft.com/office/drawing/2014/main" id="{0AC13CDA-6FC5-9128-9181-DBEEA7475A1D}"/>
              </a:ext>
            </a:extLst>
          </p:cNvPr>
          <p:cNvGraphicFramePr>
            <a:graphicFrameLocks/>
          </p:cNvGraphicFramePr>
          <p:nvPr>
            <p:extLst>
              <p:ext uri="{D42A27DB-BD31-4B8C-83A1-F6EECF244321}">
                <p14:modId xmlns:p14="http://schemas.microsoft.com/office/powerpoint/2010/main" val="3101551772"/>
              </p:ext>
            </p:extLst>
          </p:nvPr>
        </p:nvGraphicFramePr>
        <p:xfrm>
          <a:off x="456997" y="1703030"/>
          <a:ext cx="10997164" cy="3307866"/>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i="0" u="none" strike="noStrike">
                          <a:solidFill>
                            <a:srgbClr val="000000"/>
                          </a:solidFill>
                          <a:effectLst/>
                          <a:latin typeface="Calibri" panose="020F0502020204030204" pitchFamily="34" charset="0"/>
                        </a:rPr>
                        <a:t>Extremely unaccepted</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a:t>
                      </a: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400" b="0" i="0" u="none" strike="noStrike">
                          <a:solidFill>
                            <a:srgbClr val="000000"/>
                          </a:solidFill>
                          <a:effectLst/>
                          <a:latin typeface="Calibri" panose="020F0502020204030204" pitchFamily="34" charset="0"/>
                        </a:rPr>
                        <a:t>Somewhat unaccepted</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8%</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i="0" u="none" strike="noStrike">
                          <a:solidFill>
                            <a:srgbClr val="000000"/>
                          </a:solidFill>
                          <a:effectLst/>
                          <a:latin typeface="Calibri" panose="020F0502020204030204" pitchFamily="34" charset="0"/>
                        </a:rPr>
                        <a:t>Neither accepted nor unaccepted</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30%</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24%</a:t>
                      </a: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i="0" u="none" strike="noStrike">
                          <a:solidFill>
                            <a:srgbClr val="000000"/>
                          </a:solidFill>
                          <a:effectLst/>
                          <a:latin typeface="Calibri" panose="020F0502020204030204" pitchFamily="34" charset="0"/>
                        </a:rPr>
                        <a:t>Somewhat accepted</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41%</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36%</a:t>
                      </a:r>
                    </a:p>
                  </a:txBody>
                  <a:tcPr marL="6350" marR="6350" marT="6350" marB="0" anchor="ctr"/>
                </a:tc>
                <a:extLst>
                  <a:ext uri="{0D108BD9-81ED-4DB2-BD59-A6C34878D82A}">
                    <a16:rowId xmlns:a16="http://schemas.microsoft.com/office/drawing/2014/main" val="1544086765"/>
                  </a:ext>
                </a:extLst>
              </a:tr>
              <a:tr h="551311">
                <a:tc>
                  <a:txBody>
                    <a:bodyPr/>
                    <a:lstStyle/>
                    <a:p>
                      <a:pPr algn="ctr" fontAlgn="b"/>
                      <a:r>
                        <a:rPr lang="en-US" sz="1400" b="0" i="0" u="none" strike="noStrike">
                          <a:solidFill>
                            <a:srgbClr val="000000"/>
                          </a:solidFill>
                          <a:effectLst/>
                          <a:latin typeface="Calibri" panose="020F0502020204030204" pitchFamily="34" charset="0"/>
                        </a:rPr>
                        <a:t>Extremely accepted</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22%</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30%</a:t>
                      </a: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1544740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60732E10-8CBD-6F7D-64CB-6353A6B0E1E5}"/>
              </a:ext>
            </a:extLst>
          </p:cNvPr>
          <p:cNvPicPr>
            <a:picLocks noChangeAspect="1"/>
          </p:cNvPicPr>
          <p:nvPr/>
        </p:nvPicPr>
        <p:blipFill>
          <a:blip r:embed="rId2" cstate="print">
            <a:extLst>
              <a:ext uri="{28A0092B-C50C-407E-A947-70E740481C1C}">
                <a14:useLocalDpi xmlns:a14="http://schemas.microsoft.com/office/drawing/2010/main" val="0"/>
              </a:ext>
            </a:extLst>
          </a:blip>
          <a:srcRect t="5899" b="5899"/>
          <a:stretch/>
        </p:blipFill>
        <p:spPr>
          <a:xfrm>
            <a:off x="-1486" y="-4338"/>
            <a:ext cx="12217747" cy="7184184"/>
          </a:xfrm>
          <a:prstGeom prst="rect">
            <a:avLst/>
          </a:prstGeom>
        </p:spPr>
      </p:pic>
      <p:sp>
        <p:nvSpPr>
          <p:cNvPr id="7" name="Rectangle 6">
            <a:extLst>
              <a:ext uri="{FF2B5EF4-FFF2-40B4-BE49-F238E27FC236}">
                <a16:creationId xmlns:a16="http://schemas.microsoft.com/office/drawing/2014/main" id="{2AD9D232-7EE7-C33D-7592-C0480D4C795E}"/>
              </a:ext>
            </a:extLst>
          </p:cNvPr>
          <p:cNvSpPr/>
          <p:nvPr/>
        </p:nvSpPr>
        <p:spPr>
          <a:xfrm>
            <a:off x="0" y="-4338"/>
            <a:ext cx="12224679" cy="7181653"/>
          </a:xfrm>
          <a:prstGeom prst="rect">
            <a:avLst/>
          </a:prstGeom>
          <a:solidFill>
            <a:srgbClr val="262261">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 PLURIBUS UNUM" descr="7c3a04bc-517c-470a-8021-38032c8864a0 E PLURIBUS UNUM"/>
          <p:cNvSpPr>
            <a:spLocks noGrp="1"/>
          </p:cNvSpPr>
          <p:nvPr>
            <p:ph type="title"/>
          </p:nvPr>
        </p:nvSpPr>
        <p:spPr>
          <a:xfrm>
            <a:off x="625112" y="1500052"/>
            <a:ext cx="6807175" cy="523875"/>
          </a:xfrm>
          <a:prstGeom prst="rect">
            <a:avLst/>
          </a:prstGeom>
          <a:noFill/>
        </p:spPr>
        <p:txBody>
          <a:bodyPr lIns="0" tIns="15240" rIns="0" bIns="0" anchor="ctr">
            <a:noAutofit/>
          </a:bodyPr>
          <a:lstStyle/>
          <a:p>
            <a:pPr marL="0" lvl="0" indent="0" algn="l">
              <a:lnSpc>
                <a:spcPct val="114583"/>
              </a:lnSpc>
              <a:buNone/>
            </a:pPr>
            <a:r>
              <a:rPr lang="en-US" sz="3200" b="1" i="1" u="none" strike="noStrike">
                <a:solidFill>
                  <a:srgbClr val="7DB2DF"/>
                </a:solidFill>
                <a:latin typeface="Bahnschrift SemiCondensed" panose="020B0502040204020203" pitchFamily="34" charset="0"/>
              </a:rPr>
              <a:t>RACE RELATIONS IN THE UNITED STATES</a:t>
            </a:r>
            <a:endParaRPr sz="3200" b="1" i="1" u="none" strike="noStrike">
              <a:solidFill>
                <a:srgbClr val="7DB2DF"/>
              </a:solidFill>
              <a:latin typeface="Bahnschrift SemiCondensed" panose="020B0502040204020203" pitchFamily="34" charset="0"/>
            </a:endParaRPr>
          </a:p>
        </p:txBody>
      </p:sp>
    </p:spTree>
    <p:extLst>
      <p:ext uri="{BB962C8B-B14F-4D97-AF65-F5344CB8AC3E}">
        <p14:creationId xmlns:p14="http://schemas.microsoft.com/office/powerpoint/2010/main" val="62031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To what extent do you feel like a valued member of your local community?">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To.what.extent.do.you.feel.like.a.valued.member.of.your.local.community." descr="7891e3ca-50cf-4ef7-b50f-da45be75b2d4 viz.To.what.extent.do.you.feel.like.a.valued.member.of.your.local.community."/>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To.what.extent.do.you.feel.like.a.valued.member.of.your.local.community. footer" descr="Footer: 7891e3ca-50cf-4ef7-b50f-da45be75b2d4 viz.To.what.extent.do.you.feel.like.a.valued.member.of.your.local.community."/>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To what extent do you feel like a valued member of your local community?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43B087A1-9B1E-B474-62F7-FADE9ECAF6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8F0906F-C7EC-7B1B-DB6F-5D96D95C1AC9}"/>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20C2A7AD-3A5F-F968-2B6B-86371379CE06}"/>
              </a:ext>
            </a:extLst>
          </p:cNvPr>
          <p:cNvSpPr txBox="1">
            <a:spLocks/>
          </p:cNvSpPr>
          <p:nvPr/>
        </p:nvSpPr>
        <p:spPr>
          <a:xfrm>
            <a:off x="1175295" y="515379"/>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To what extent do you feel like a valued member of your local community?</a:t>
            </a:r>
          </a:p>
        </p:txBody>
      </p:sp>
      <p:sp>
        <p:nvSpPr>
          <p:cNvPr id="11" name="Title" descr="f6f017b4-9a1e-4bbf-81c6-2caa04588751 Title">
            <a:extLst>
              <a:ext uri="{FF2B5EF4-FFF2-40B4-BE49-F238E27FC236}">
                <a16:creationId xmlns:a16="http://schemas.microsoft.com/office/drawing/2014/main" id="{53F08DBB-801D-0DB8-C3DF-13919CAA8B68}"/>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dirty="0">
                <a:solidFill>
                  <a:srgbClr val="7DB2DF"/>
                </a:solidFill>
                <a:latin typeface="Bahnschrift SemiBold" panose="020B0502040204020203" pitchFamily="34" charset="0"/>
              </a:rPr>
              <a:t>MODERATE SENSE OF VALUE WITHIN LOCAL COMMUNITY</a:t>
            </a:r>
          </a:p>
        </p:txBody>
      </p:sp>
      <p:pic>
        <p:nvPicPr>
          <p:cNvPr id="12" name="Graphic 11" descr="Help outline">
            <a:extLst>
              <a:ext uri="{FF2B5EF4-FFF2-40B4-BE49-F238E27FC236}">
                <a16:creationId xmlns:a16="http://schemas.microsoft.com/office/drawing/2014/main" id="{3FE0471E-C112-41C8-D566-BBB9BAE004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To.what.extent.do.you.feel.like.a.valued.member.of.your.local.community. footer" descr="Footer: 7891e3ca-50cf-4ef7-b50f-da45be75b2d4 viz.To.what.extent.do.you.feel.like.a.valued.member.of.your.local.community."/>
          <p:cNvSpPr/>
          <p:nvPr/>
        </p:nvSpPr>
        <p:spPr>
          <a:xfrm>
            <a:off x="893809" y="5527348"/>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To what extent do you feel like a valued member of your local community?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43B087A1-9B1E-B474-62F7-FADE9ECAF6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8F0906F-C7EC-7B1B-DB6F-5D96D95C1AC9}"/>
              </a:ext>
            </a:extLst>
          </p:cNvPr>
          <p:cNvSpPr/>
          <p:nvPr/>
        </p:nvSpPr>
        <p:spPr>
          <a:xfrm>
            <a:off x="7433" y="-9169"/>
            <a:ext cx="12189834" cy="1089527"/>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20C2A7AD-3A5F-F968-2B6B-86371379CE06}"/>
              </a:ext>
            </a:extLst>
          </p:cNvPr>
          <p:cNvSpPr txBox="1">
            <a:spLocks/>
          </p:cNvSpPr>
          <p:nvPr/>
        </p:nvSpPr>
        <p:spPr>
          <a:xfrm>
            <a:off x="1175295" y="25052"/>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To what extent do you feel like a valued member of your local community?</a:t>
            </a:r>
          </a:p>
        </p:txBody>
      </p:sp>
      <p:sp>
        <p:nvSpPr>
          <p:cNvPr id="11" name="Title" descr="f6f017b4-9a1e-4bbf-81c6-2caa04588751 Title">
            <a:extLst>
              <a:ext uri="{FF2B5EF4-FFF2-40B4-BE49-F238E27FC236}">
                <a16:creationId xmlns:a16="http://schemas.microsoft.com/office/drawing/2014/main" id="{53F08DBB-801D-0DB8-C3DF-13919CAA8B68}"/>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3FE0471E-C112-41C8-D566-BBB9BAE004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52146"/>
            <a:ext cx="602425" cy="602425"/>
          </a:xfrm>
          <a:prstGeom prst="rect">
            <a:avLst/>
          </a:prstGeom>
        </p:spPr>
      </p:pic>
      <p:graphicFrame>
        <p:nvGraphicFramePr>
          <p:cNvPr id="9" name="Table 11">
            <a:extLst>
              <a:ext uri="{FF2B5EF4-FFF2-40B4-BE49-F238E27FC236}">
                <a16:creationId xmlns:a16="http://schemas.microsoft.com/office/drawing/2014/main" id="{E4819447-E881-9AE8-BD77-7F6AF062B958}"/>
              </a:ext>
            </a:extLst>
          </p:cNvPr>
          <p:cNvGraphicFramePr>
            <a:graphicFrameLocks/>
          </p:cNvGraphicFramePr>
          <p:nvPr>
            <p:extLst>
              <p:ext uri="{D42A27DB-BD31-4B8C-83A1-F6EECF244321}">
                <p14:modId xmlns:p14="http://schemas.microsoft.com/office/powerpoint/2010/main" val="799929929"/>
              </p:ext>
            </p:extLst>
          </p:nvPr>
        </p:nvGraphicFramePr>
        <p:xfrm>
          <a:off x="456997" y="1875307"/>
          <a:ext cx="10997164" cy="3307866"/>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i="0" u="none" strike="noStrike" dirty="0">
                          <a:solidFill>
                            <a:srgbClr val="000000"/>
                          </a:solidFill>
                          <a:effectLst/>
                          <a:latin typeface="Calibri" panose="020F0502020204030204" pitchFamily="34" charset="0"/>
                        </a:rPr>
                        <a:t>Extremely valued</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20%</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17%</a:t>
                      </a: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400" b="0" i="0" u="none" strike="noStrike">
                          <a:solidFill>
                            <a:srgbClr val="000000"/>
                          </a:solidFill>
                          <a:effectLst/>
                          <a:latin typeface="Calibri" panose="020F0502020204030204" pitchFamily="34" charset="0"/>
                        </a:rPr>
                        <a:t>Slightly valued</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33%</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33%</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i="0" u="none" strike="noStrike" dirty="0">
                          <a:solidFill>
                            <a:srgbClr val="000000"/>
                          </a:solidFill>
                          <a:effectLst/>
                          <a:latin typeface="Calibri" panose="020F0502020204030204" pitchFamily="34" charset="0"/>
                        </a:rPr>
                        <a:t>Neither valued nor unvalued</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38%</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38%</a:t>
                      </a: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i="0" u="none" strike="noStrike">
                          <a:solidFill>
                            <a:srgbClr val="000000"/>
                          </a:solidFill>
                          <a:effectLst/>
                          <a:latin typeface="Calibri" panose="020F0502020204030204" pitchFamily="34" charset="0"/>
                        </a:rPr>
                        <a:t>Slightly unvalued</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8%</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extLst>
                  <a:ext uri="{0D108BD9-81ED-4DB2-BD59-A6C34878D82A}">
                    <a16:rowId xmlns:a16="http://schemas.microsoft.com/office/drawing/2014/main" val="1544086765"/>
                  </a:ext>
                </a:extLst>
              </a:tr>
              <a:tr h="551311">
                <a:tc>
                  <a:txBody>
                    <a:bodyPr/>
                    <a:lstStyle/>
                    <a:p>
                      <a:pPr algn="ctr" fontAlgn="b"/>
                      <a:r>
                        <a:rPr lang="en-US" sz="1400" b="0" i="0" u="none" strike="noStrike">
                          <a:solidFill>
                            <a:srgbClr val="000000"/>
                          </a:solidFill>
                          <a:effectLst/>
                          <a:latin typeface="Calibri" panose="020F0502020204030204" pitchFamily="34" charset="0"/>
                        </a:rPr>
                        <a:t>Extremely unvalued</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4%</a:t>
                      </a: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25542714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To what extent do you agree or disagree: I would be treated poorly by members of my local community if I chose to express beliefs that were different than theirs.">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To.what.extent.do.you.agree.or.disagree.I.would.be.treated.poorly.by.members.of.my.local.community.if.I.chose.to.express.beliefs.that.were.different.than.theirs." descr="94075fa0-802d-4bf9-9efb-14079ece93d6 viz.To.what.extent.do.you.agree.or.disagree.I.would.be.treated.poorly.by.members.of.my.local.community.if.I.chose.to.express.beliefs.that.were.different.than.theirs."/>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To.what.extent.do.you.agree.or.disagree.I.would.be.treated.poorly.by.members.of.my.local.community.if.I.chose.to.express.beliefs.that.were.different.than.theirs. footer" descr="Footer: 94075fa0-802d-4bf9-9efb-14079ece93d6 viz.To.what.extent.do.you.agree.or.disagree.I.would.be.treated.poorly.by.members.of.my.local.community.if.I.chose.to.express.beliefs.that.were.different.than.theirs."/>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To what extent do you agree or disagree: I would be treated poorly by members of my local community if I chose to express beliefs that were different than theirs.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4BCEF489-7A61-F375-671F-4263E6B95F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CB1C91F-8CC9-FC38-22F0-C346B0B17DD6}"/>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AB1E01F0-2DE4-2271-3B02-4C0F8D3C15B3}"/>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To what extent do you agree or disagree: I would be treated poorly by members of my local community if I chose to express beliefs that were different than theirs.</a:t>
            </a:r>
          </a:p>
        </p:txBody>
      </p:sp>
      <p:sp>
        <p:nvSpPr>
          <p:cNvPr id="11" name="Title" descr="f6f017b4-9a1e-4bbf-81c6-2caa04588751 Title">
            <a:extLst>
              <a:ext uri="{FF2B5EF4-FFF2-40B4-BE49-F238E27FC236}">
                <a16:creationId xmlns:a16="http://schemas.microsoft.com/office/drawing/2014/main" id="{58796E5A-CC59-0FDA-28D2-93A1979ED7DC}"/>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dirty="0">
                <a:solidFill>
                  <a:srgbClr val="7DB2DF"/>
                </a:solidFill>
                <a:latin typeface="Bahnschrift SemiBold" panose="020B0502040204020203" pitchFamily="34" charset="0"/>
              </a:rPr>
              <a:t>DIVISION WHEN EXPRESSING DIFFERENT BELIEFS</a:t>
            </a:r>
          </a:p>
        </p:txBody>
      </p:sp>
      <p:pic>
        <p:nvPicPr>
          <p:cNvPr id="12" name="Graphic 11" descr="Help outline">
            <a:extLst>
              <a:ext uri="{FF2B5EF4-FFF2-40B4-BE49-F238E27FC236}">
                <a16:creationId xmlns:a16="http://schemas.microsoft.com/office/drawing/2014/main" id="{20071F27-208C-072E-A119-EE0213FC6A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To.what.extent.do.you.agree.or.disagree.I.would.be.treated.poorly.by.members.of.my.local.community.if.I.chose.to.express.beliefs.that.were.different.than.theirs. footer" descr="Footer: 94075fa0-802d-4bf9-9efb-14079ece93d6 viz.To.what.extent.do.you.agree.or.disagree.I.would.be.treated.poorly.by.members.of.my.local.community.if.I.chose.to.express.beliefs.that.were.different.than.theirs."/>
          <p:cNvSpPr/>
          <p:nvPr/>
        </p:nvSpPr>
        <p:spPr>
          <a:xfrm>
            <a:off x="841513" y="5496779"/>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To what extent do you agree or disagree: I would be treated poorly by members of my local community if I chose to express beliefs that were different than theirs.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4BCEF489-7A61-F375-671F-4263E6B95F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CB1C91F-8CC9-FC38-22F0-C346B0B17DD6}"/>
              </a:ext>
            </a:extLst>
          </p:cNvPr>
          <p:cNvSpPr/>
          <p:nvPr/>
        </p:nvSpPr>
        <p:spPr>
          <a:xfrm>
            <a:off x="7433" y="-9169"/>
            <a:ext cx="12189834" cy="1042839"/>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AB1E01F0-2DE4-2271-3B02-4C0F8D3C15B3}"/>
              </a:ext>
            </a:extLst>
          </p:cNvPr>
          <p:cNvSpPr txBox="1">
            <a:spLocks/>
          </p:cNvSpPr>
          <p:nvPr/>
        </p:nvSpPr>
        <p:spPr>
          <a:xfrm>
            <a:off x="1175295" y="24673"/>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To what extent do you agree or disagree: I would be treated poorly by members of my local community if I chose to express beliefs that were different than theirs.</a:t>
            </a:r>
          </a:p>
        </p:txBody>
      </p:sp>
      <p:sp>
        <p:nvSpPr>
          <p:cNvPr id="11" name="Title" descr="f6f017b4-9a1e-4bbf-81c6-2caa04588751 Title">
            <a:extLst>
              <a:ext uri="{FF2B5EF4-FFF2-40B4-BE49-F238E27FC236}">
                <a16:creationId xmlns:a16="http://schemas.microsoft.com/office/drawing/2014/main" id="{58796E5A-CC59-0FDA-28D2-93A1979ED7DC}"/>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20071F27-208C-072E-A119-EE0213FC6A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25640"/>
            <a:ext cx="602425" cy="602425"/>
          </a:xfrm>
          <a:prstGeom prst="rect">
            <a:avLst/>
          </a:prstGeom>
        </p:spPr>
      </p:pic>
      <p:graphicFrame>
        <p:nvGraphicFramePr>
          <p:cNvPr id="9" name="Table 11">
            <a:extLst>
              <a:ext uri="{FF2B5EF4-FFF2-40B4-BE49-F238E27FC236}">
                <a16:creationId xmlns:a16="http://schemas.microsoft.com/office/drawing/2014/main" id="{75FC3ED9-FE92-CA46-983C-43E9CB0FC3E6}"/>
              </a:ext>
            </a:extLst>
          </p:cNvPr>
          <p:cNvGraphicFramePr>
            <a:graphicFrameLocks/>
          </p:cNvGraphicFramePr>
          <p:nvPr>
            <p:extLst>
              <p:ext uri="{D42A27DB-BD31-4B8C-83A1-F6EECF244321}">
                <p14:modId xmlns:p14="http://schemas.microsoft.com/office/powerpoint/2010/main" val="4120711206"/>
              </p:ext>
            </p:extLst>
          </p:nvPr>
        </p:nvGraphicFramePr>
        <p:xfrm>
          <a:off x="456997" y="1769291"/>
          <a:ext cx="10997164" cy="3307866"/>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i="0" u="none" strike="noStrike" dirty="0">
                          <a:solidFill>
                            <a:srgbClr val="000000"/>
                          </a:solidFill>
                          <a:effectLst/>
                          <a:latin typeface="Calibri" panose="020F0502020204030204" pitchFamily="34" charset="0"/>
                        </a:rPr>
                        <a:t>Strongly agree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11%</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14%</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10%</a:t>
                      </a: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400" b="0" i="0" u="none" strike="noStrike">
                          <a:solidFill>
                            <a:srgbClr val="000000"/>
                          </a:solidFill>
                          <a:effectLst/>
                          <a:latin typeface="Calibri" panose="020F0502020204030204" pitchFamily="34" charset="0"/>
                        </a:rPr>
                        <a:t>Somewhat agree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26%</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i="0" u="none" strike="noStrike">
                          <a:solidFill>
                            <a:srgbClr val="000000"/>
                          </a:solidFill>
                          <a:effectLst/>
                          <a:latin typeface="Calibri" panose="020F0502020204030204" pitchFamily="34" charset="0"/>
                        </a:rPr>
                        <a:t>Neither agree nor disagree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34%</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37%</a:t>
                      </a: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i="0" u="none" strike="noStrike">
                          <a:solidFill>
                            <a:srgbClr val="000000"/>
                          </a:solidFill>
                          <a:effectLst/>
                          <a:latin typeface="Calibri" panose="020F0502020204030204" pitchFamily="34" charset="0"/>
                        </a:rPr>
                        <a:t>Somewhat disagree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14%</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18%</a:t>
                      </a:r>
                    </a:p>
                  </a:txBody>
                  <a:tcPr marL="6350" marR="6350" marT="6350" marB="0" anchor="ctr"/>
                </a:tc>
                <a:extLst>
                  <a:ext uri="{0D108BD9-81ED-4DB2-BD59-A6C34878D82A}">
                    <a16:rowId xmlns:a16="http://schemas.microsoft.com/office/drawing/2014/main" val="1544086765"/>
                  </a:ext>
                </a:extLst>
              </a:tr>
              <a:tr h="551311">
                <a:tc>
                  <a:txBody>
                    <a:bodyPr/>
                    <a:lstStyle/>
                    <a:p>
                      <a:pPr algn="ctr" fontAlgn="b"/>
                      <a:r>
                        <a:rPr lang="en-US" sz="1400" b="0" i="0" u="none" strike="noStrike">
                          <a:solidFill>
                            <a:srgbClr val="000000"/>
                          </a:solidFill>
                          <a:effectLst/>
                          <a:latin typeface="Calibri" panose="020F0502020204030204" pitchFamily="34" charset="0"/>
                        </a:rPr>
                        <a:t>Strongly disagree</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13%</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10%</a:t>
                      </a: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29093732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In the United States, do you feel that people like you are being left behin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In.the.United.States.do.you.feel.that.people.like.you.are.being.left.behind." descr="da78ab3b-c5df-4c4b-985f-a88c77803c07 viz.In.the.United.States.do.you.feel.that.people.like.you.are.being.left.behind."/>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In.the.United.States.do.you.feel.that.people.like.you.are.being.left.behind. footer" descr="Footer: da78ab3b-c5df-4c4b-985f-a88c77803c07 viz.In.the.United.States.do.you.feel.that.people.like.you.are.being.left.behind."/>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In the United States, do you feel that people like you are being left behind?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A825D428-F64D-316E-5CC0-26EB0471E5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E248B05-799E-3000-57CB-9662647D4A56}"/>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8CE7650-B54D-2479-C080-9CA1D860A70C}"/>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In the United States, do you feel that people like you are being left behind?</a:t>
            </a:r>
          </a:p>
        </p:txBody>
      </p:sp>
      <p:sp>
        <p:nvSpPr>
          <p:cNvPr id="11" name="Title" descr="f6f017b4-9a1e-4bbf-81c6-2caa04588751 Title">
            <a:extLst>
              <a:ext uri="{FF2B5EF4-FFF2-40B4-BE49-F238E27FC236}">
                <a16:creationId xmlns:a16="http://schemas.microsoft.com/office/drawing/2014/main" id="{CD72C7A4-9651-658D-E2A7-3BC39377723D}"/>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dirty="0">
                <a:solidFill>
                  <a:srgbClr val="7DB2DF"/>
                </a:solidFill>
                <a:latin typeface="Bahnschrift SemiBold" panose="020B0502040204020203" pitchFamily="34" charset="0"/>
              </a:rPr>
              <a:t>MANY SHARE THE FEELING OF BEING LEFT BEHIND</a:t>
            </a:r>
          </a:p>
        </p:txBody>
      </p:sp>
      <p:pic>
        <p:nvPicPr>
          <p:cNvPr id="12" name="Graphic 11" descr="Help outline">
            <a:extLst>
              <a:ext uri="{FF2B5EF4-FFF2-40B4-BE49-F238E27FC236}">
                <a16:creationId xmlns:a16="http://schemas.microsoft.com/office/drawing/2014/main" id="{B5D384F0-3D1D-2314-01C1-8C8435CFB1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In.the.United.States.do.you.feel.that.people.like.you.are.being.left.behind. footer" descr="Footer: da78ab3b-c5df-4c4b-985f-a88c77803c07 viz.In.the.United.States.do.you.feel.that.people.like.you.are.being.left.behind."/>
          <p:cNvSpPr/>
          <p:nvPr/>
        </p:nvSpPr>
        <p:spPr>
          <a:xfrm>
            <a:off x="893809" y="5613594"/>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In the United States, do you feel that people like you are being left behind?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A825D428-F64D-316E-5CC0-26EB0471E5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E248B05-799E-3000-57CB-9662647D4A56}"/>
              </a:ext>
            </a:extLst>
          </p:cNvPr>
          <p:cNvSpPr/>
          <p:nvPr/>
        </p:nvSpPr>
        <p:spPr>
          <a:xfrm>
            <a:off x="7433" y="-9169"/>
            <a:ext cx="12189834" cy="10309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8CE7650-B54D-2479-C080-9CA1D860A70C}"/>
              </a:ext>
            </a:extLst>
          </p:cNvPr>
          <p:cNvSpPr txBox="1">
            <a:spLocks/>
          </p:cNvSpPr>
          <p:nvPr/>
        </p:nvSpPr>
        <p:spPr>
          <a:xfrm>
            <a:off x="1175295" y="24675"/>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In the United States, do you feel that people like you are being left behind?</a:t>
            </a:r>
          </a:p>
        </p:txBody>
      </p:sp>
      <p:sp>
        <p:nvSpPr>
          <p:cNvPr id="11" name="Title" descr="f6f017b4-9a1e-4bbf-81c6-2caa04588751 Title">
            <a:extLst>
              <a:ext uri="{FF2B5EF4-FFF2-40B4-BE49-F238E27FC236}">
                <a16:creationId xmlns:a16="http://schemas.microsoft.com/office/drawing/2014/main" id="{CD72C7A4-9651-658D-E2A7-3BC39377723D}"/>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B5D384F0-3D1D-2314-01C1-8C8435CFB18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25642"/>
            <a:ext cx="602425" cy="602425"/>
          </a:xfrm>
          <a:prstGeom prst="rect">
            <a:avLst/>
          </a:prstGeom>
        </p:spPr>
      </p:pic>
      <p:graphicFrame>
        <p:nvGraphicFramePr>
          <p:cNvPr id="9" name="Table 11">
            <a:extLst>
              <a:ext uri="{FF2B5EF4-FFF2-40B4-BE49-F238E27FC236}">
                <a16:creationId xmlns:a16="http://schemas.microsoft.com/office/drawing/2014/main" id="{875065C8-B578-2CDE-C33B-992F6A093CEA}"/>
              </a:ext>
            </a:extLst>
          </p:cNvPr>
          <p:cNvGraphicFramePr>
            <a:graphicFrameLocks/>
          </p:cNvGraphicFramePr>
          <p:nvPr>
            <p:extLst>
              <p:ext uri="{D42A27DB-BD31-4B8C-83A1-F6EECF244321}">
                <p14:modId xmlns:p14="http://schemas.microsoft.com/office/powerpoint/2010/main" val="3466024056"/>
              </p:ext>
            </p:extLst>
          </p:nvPr>
        </p:nvGraphicFramePr>
        <p:xfrm>
          <a:off x="456997" y="1736161"/>
          <a:ext cx="10997164" cy="3307866"/>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i="0" u="none" strike="noStrike">
                          <a:solidFill>
                            <a:srgbClr val="000000"/>
                          </a:solidFill>
                          <a:effectLst/>
                          <a:latin typeface="Calibri" panose="020F0502020204030204" pitchFamily="34" charset="0"/>
                        </a:rPr>
                        <a:t>Definitely yes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12%</a:t>
                      </a: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400" b="0" i="0" u="none" strike="noStrike">
                          <a:solidFill>
                            <a:srgbClr val="000000"/>
                          </a:solidFill>
                          <a:effectLst/>
                          <a:latin typeface="Calibri" panose="020F0502020204030204" pitchFamily="34" charset="0"/>
                        </a:rPr>
                        <a:t>Probably yes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31%</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31%</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27%</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i="0" u="none" strike="noStrike" dirty="0">
                          <a:solidFill>
                            <a:srgbClr val="000000"/>
                          </a:solidFill>
                          <a:effectLst/>
                          <a:latin typeface="Calibri" panose="020F0502020204030204" pitchFamily="34" charset="0"/>
                        </a:rPr>
                        <a:t>Might or might not</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33%</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27%</a:t>
                      </a: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i="0" u="none" strike="noStrike">
                          <a:solidFill>
                            <a:srgbClr val="000000"/>
                          </a:solidFill>
                          <a:effectLst/>
                          <a:latin typeface="Calibri" panose="020F0502020204030204" pitchFamily="34" charset="0"/>
                        </a:rPr>
                        <a:t>Probably not</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10%</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21%</a:t>
                      </a:r>
                    </a:p>
                  </a:txBody>
                  <a:tcPr marL="6350" marR="6350" marT="6350" marB="0" anchor="ctr"/>
                </a:tc>
                <a:extLst>
                  <a:ext uri="{0D108BD9-81ED-4DB2-BD59-A6C34878D82A}">
                    <a16:rowId xmlns:a16="http://schemas.microsoft.com/office/drawing/2014/main" val="1544086765"/>
                  </a:ext>
                </a:extLst>
              </a:tr>
              <a:tr h="551311">
                <a:tc>
                  <a:txBody>
                    <a:bodyPr/>
                    <a:lstStyle/>
                    <a:p>
                      <a:pPr algn="ctr" fontAlgn="b"/>
                      <a:r>
                        <a:rPr lang="en-US" sz="1400" b="0" i="0" u="none" strike="noStrike">
                          <a:solidFill>
                            <a:srgbClr val="000000"/>
                          </a:solidFill>
                          <a:effectLst/>
                          <a:latin typeface="Calibri" panose="020F0502020204030204" pitchFamily="34" charset="0"/>
                        </a:rPr>
                        <a:t>Definitely not</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7%</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13%</a:t>
                      </a: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8405852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In thinking about the people that you X, how would you describe their racial backgroun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In.thinking.about.the.people.that.you.X.how.would.you.describe.their.racial.background." descr="d0c19616-6b0f-4252-a916-e418f14c8876 viz.In.thinking.about.the.people.that.you.X.how.would.you.describe.their.racial.background."/>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In.thinking.about.the.people.that.you.X.how.would.you.describe.their.racial.background. footer" descr="Footer: d0c19616-6b0f-4252-a916-e418f14c8876 viz.In.thinking.about.the.people.that.you.X.how.would.you.describe.their.racial.background."/>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In thinking about the people that you X, how would you describe their racial background?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25D62BAB-C40F-C580-10A0-324641B9EF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D0BAC01-B5AD-0C3A-C28B-45D8E7C324F1}"/>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38452F21-ECD8-A58C-C726-85CF26C80EB0}"/>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In thinking about the people that you [have a close relationship/interact with over the course of a typical week], how would you describe their racial background</a:t>
            </a:r>
          </a:p>
        </p:txBody>
      </p:sp>
      <p:sp>
        <p:nvSpPr>
          <p:cNvPr id="11" name="Title" descr="f6f017b4-9a1e-4bbf-81c6-2caa04588751 Title">
            <a:extLst>
              <a:ext uri="{FF2B5EF4-FFF2-40B4-BE49-F238E27FC236}">
                <a16:creationId xmlns:a16="http://schemas.microsoft.com/office/drawing/2014/main" id="{52F12E95-6DE5-BC1C-D758-B2D86D35A837}"/>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ENGAGMENT MOSTLY STAYS WITHIN SAME RACIAL BACKGROUND</a:t>
            </a:r>
          </a:p>
        </p:txBody>
      </p:sp>
      <p:pic>
        <p:nvPicPr>
          <p:cNvPr id="12" name="Graphic 11" descr="Help outline">
            <a:extLst>
              <a:ext uri="{FF2B5EF4-FFF2-40B4-BE49-F238E27FC236}">
                <a16:creationId xmlns:a16="http://schemas.microsoft.com/office/drawing/2014/main" id="{E84710B3-BEE9-FAC9-471D-A9D52ECA731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In.thinking.about.the.people.that.you.X.how.would.you.describe.their.racial.background. footer" descr="Footer: d0c19616-6b0f-4252-a916-e418f14c8876 viz.In.thinking.about.the.people.that.you.X.how.would.you.describe.their.racial.background."/>
          <p:cNvSpPr/>
          <p:nvPr/>
        </p:nvSpPr>
        <p:spPr>
          <a:xfrm>
            <a:off x="758825" y="5799640"/>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In thinking about the people that you X, how would you describe their racial background?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25D62BAB-C40F-C580-10A0-324641B9EFE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D0BAC01-B5AD-0C3A-C28B-45D8E7C324F1}"/>
              </a:ext>
            </a:extLst>
          </p:cNvPr>
          <p:cNvSpPr/>
          <p:nvPr/>
        </p:nvSpPr>
        <p:spPr>
          <a:xfrm>
            <a:off x="7433" y="-9169"/>
            <a:ext cx="12189834" cy="1023462"/>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38452F21-ECD8-A58C-C726-85CF26C80EB0}"/>
              </a:ext>
            </a:extLst>
          </p:cNvPr>
          <p:cNvSpPr txBox="1">
            <a:spLocks/>
          </p:cNvSpPr>
          <p:nvPr/>
        </p:nvSpPr>
        <p:spPr>
          <a:xfrm>
            <a:off x="1175295" y="24673"/>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In thinking about the people that you [have a close relationship/interact with over the course of a typical week], how would you describe their racial background</a:t>
            </a:r>
          </a:p>
        </p:txBody>
      </p:sp>
      <p:sp>
        <p:nvSpPr>
          <p:cNvPr id="11" name="Title" descr="f6f017b4-9a1e-4bbf-81c6-2caa04588751 Title">
            <a:extLst>
              <a:ext uri="{FF2B5EF4-FFF2-40B4-BE49-F238E27FC236}">
                <a16:creationId xmlns:a16="http://schemas.microsoft.com/office/drawing/2014/main" id="{52F12E95-6DE5-BC1C-D758-B2D86D35A837}"/>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E84710B3-BEE9-FAC9-471D-A9D52ECA73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25640"/>
            <a:ext cx="602425" cy="602425"/>
          </a:xfrm>
          <a:prstGeom prst="rect">
            <a:avLst/>
          </a:prstGeom>
        </p:spPr>
      </p:pic>
      <p:grpSp>
        <p:nvGrpSpPr>
          <p:cNvPr id="9" name="Group 8">
            <a:extLst>
              <a:ext uri="{FF2B5EF4-FFF2-40B4-BE49-F238E27FC236}">
                <a16:creationId xmlns:a16="http://schemas.microsoft.com/office/drawing/2014/main" id="{359355BF-EEC1-F163-6D62-FAC7BE656BFA}"/>
              </a:ext>
            </a:extLst>
          </p:cNvPr>
          <p:cNvGrpSpPr/>
          <p:nvPr/>
        </p:nvGrpSpPr>
        <p:grpSpPr>
          <a:xfrm>
            <a:off x="365629" y="1620597"/>
            <a:ext cx="11473442" cy="3859177"/>
            <a:chOff x="-104804" y="1798432"/>
            <a:chExt cx="11473442" cy="3859177"/>
          </a:xfrm>
        </p:grpSpPr>
        <p:graphicFrame>
          <p:nvGraphicFramePr>
            <p:cNvPr id="13" name="Table 11">
              <a:extLst>
                <a:ext uri="{FF2B5EF4-FFF2-40B4-BE49-F238E27FC236}">
                  <a16:creationId xmlns:a16="http://schemas.microsoft.com/office/drawing/2014/main" id="{B2FCC0A0-30B8-C9D5-CF3C-56E3D54ED57D}"/>
                </a:ext>
              </a:extLst>
            </p:cNvPr>
            <p:cNvGraphicFramePr>
              <a:graphicFrameLocks/>
            </p:cNvGraphicFramePr>
            <p:nvPr>
              <p:extLst>
                <p:ext uri="{D42A27DB-BD31-4B8C-83A1-F6EECF244321}">
                  <p14:modId xmlns:p14="http://schemas.microsoft.com/office/powerpoint/2010/main" val="3326082065"/>
                </p:ext>
              </p:extLst>
            </p:nvPr>
          </p:nvGraphicFramePr>
          <p:xfrm>
            <a:off x="1746230" y="1798432"/>
            <a:ext cx="9622408" cy="3859177"/>
          </p:xfrm>
          <a:graphic>
            <a:graphicData uri="http://schemas.openxmlformats.org/drawingml/2006/table">
              <a:tbl>
                <a:tblPr firstRow="1" bandRow="1">
                  <a:tableStyleId>{21E4AEA4-8DFA-4A89-87EB-49C32662AFE0}</a:tableStyleId>
                </a:tblPr>
                <a:tblGrid>
                  <a:gridCol w="2414299">
                    <a:extLst>
                      <a:ext uri="{9D8B030D-6E8A-4147-A177-3AD203B41FA5}">
                        <a16:colId xmlns:a16="http://schemas.microsoft.com/office/drawing/2014/main" val="637954993"/>
                      </a:ext>
                    </a:extLst>
                  </a:gridCol>
                  <a:gridCol w="2402703">
                    <a:extLst>
                      <a:ext uri="{9D8B030D-6E8A-4147-A177-3AD203B41FA5}">
                        <a16:colId xmlns:a16="http://schemas.microsoft.com/office/drawing/2014/main" val="4292558966"/>
                      </a:ext>
                    </a:extLst>
                  </a:gridCol>
                  <a:gridCol w="2402703">
                    <a:extLst>
                      <a:ext uri="{9D8B030D-6E8A-4147-A177-3AD203B41FA5}">
                        <a16:colId xmlns:a16="http://schemas.microsoft.com/office/drawing/2014/main" val="289616212"/>
                      </a:ext>
                    </a:extLst>
                  </a:gridCol>
                  <a:gridCol w="2402703">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i="0" u="none" strike="noStrike" dirty="0">
                            <a:solidFill>
                              <a:srgbClr val="262261"/>
                            </a:solidFill>
                            <a:effectLst/>
                            <a:latin typeface="Calibri" panose="020F0502020204030204" pitchFamily="34" charset="0"/>
                          </a:rPr>
                          <a:t>All/More than half are same race as me</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48%</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32%</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65%</a:t>
                        </a: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400" b="0" i="0" u="none" strike="noStrike" dirty="0">
                            <a:solidFill>
                              <a:srgbClr val="262261"/>
                            </a:solidFill>
                            <a:effectLst/>
                            <a:latin typeface="Calibri" panose="020F0502020204030204" pitchFamily="34" charset="0"/>
                          </a:rPr>
                          <a:t>About half/Less than half are same race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48%</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63%</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33%</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i="0" u="none" strike="noStrike" dirty="0">
                            <a:solidFill>
                              <a:srgbClr val="262261"/>
                            </a:solidFill>
                            <a:effectLst/>
                            <a:latin typeface="Calibri" panose="020F0502020204030204" pitchFamily="34" charset="0"/>
                          </a:rPr>
                          <a:t>None are same race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5%</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2%</a:t>
                        </a: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i="0" u="none" strike="noStrike" dirty="0">
                            <a:solidFill>
                              <a:srgbClr val="7DB2DF"/>
                            </a:solidFill>
                            <a:effectLst/>
                            <a:latin typeface="Calibri" panose="020F0502020204030204" pitchFamily="34" charset="0"/>
                          </a:rPr>
                          <a:t>All/More than half are same race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40%</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28%</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52%</a:t>
                        </a:r>
                      </a:p>
                    </a:txBody>
                    <a:tcPr marL="6350" marR="6350" marT="6350" marB="0" anchor="ctr"/>
                  </a:tc>
                  <a:extLst>
                    <a:ext uri="{0D108BD9-81ED-4DB2-BD59-A6C34878D82A}">
                      <a16:rowId xmlns:a16="http://schemas.microsoft.com/office/drawing/2014/main" val="1544086765"/>
                    </a:ext>
                  </a:extLst>
                </a:tr>
                <a:tr h="551311">
                  <a:tc>
                    <a:txBody>
                      <a:bodyPr/>
                      <a:lstStyle/>
                      <a:p>
                        <a:pPr algn="ctr" fontAlgn="b"/>
                        <a:r>
                          <a:rPr lang="en-US" sz="1400" b="0" i="0" u="none" strike="noStrike" dirty="0">
                            <a:solidFill>
                              <a:srgbClr val="7DB2DF"/>
                            </a:solidFill>
                            <a:effectLst/>
                            <a:latin typeface="Calibri" panose="020F0502020204030204" pitchFamily="34" charset="0"/>
                          </a:rPr>
                          <a:t>About half/Less than half are same race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56%</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67%</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46%</a:t>
                        </a:r>
                      </a:p>
                    </a:txBody>
                    <a:tcPr marL="6350" marR="6350" marT="6350" marB="0" anchor="ctr"/>
                  </a:tc>
                  <a:extLst>
                    <a:ext uri="{0D108BD9-81ED-4DB2-BD59-A6C34878D82A}">
                      <a16:rowId xmlns:a16="http://schemas.microsoft.com/office/drawing/2014/main" val="1022768562"/>
                    </a:ext>
                  </a:extLst>
                </a:tr>
                <a:tr h="551311">
                  <a:tc>
                    <a:txBody>
                      <a:bodyPr/>
                      <a:lstStyle/>
                      <a:p>
                        <a:pPr algn="ctr" fontAlgn="b"/>
                        <a:r>
                          <a:rPr lang="en-US" sz="1400" b="0" i="0" u="none" strike="noStrike" dirty="0">
                            <a:solidFill>
                              <a:srgbClr val="7DB2DF"/>
                            </a:solidFill>
                            <a:effectLst/>
                            <a:latin typeface="Calibri" panose="020F0502020204030204" pitchFamily="34" charset="0"/>
                          </a:rPr>
                          <a:t>None are same race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5%</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6350" marR="6350" marT="6350" marB="0" anchor="ctr"/>
                  </a:tc>
                  <a:extLst>
                    <a:ext uri="{0D108BD9-81ED-4DB2-BD59-A6C34878D82A}">
                      <a16:rowId xmlns:a16="http://schemas.microsoft.com/office/drawing/2014/main" val="913154023"/>
                    </a:ext>
                  </a:extLst>
                </a:tr>
              </a:tbl>
            </a:graphicData>
          </a:graphic>
        </p:graphicFrame>
        <p:sp>
          <p:nvSpPr>
            <p:cNvPr id="14" name="Left Bracket 13">
              <a:extLst>
                <a:ext uri="{FF2B5EF4-FFF2-40B4-BE49-F238E27FC236}">
                  <a16:creationId xmlns:a16="http://schemas.microsoft.com/office/drawing/2014/main" id="{C2501CCB-FBDC-07C6-3239-2C35D2FAF938}"/>
                </a:ext>
              </a:extLst>
            </p:cNvPr>
            <p:cNvSpPr/>
            <p:nvPr/>
          </p:nvSpPr>
          <p:spPr>
            <a:xfrm>
              <a:off x="1351724" y="4053746"/>
              <a:ext cx="271670" cy="1537603"/>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ket 14">
              <a:extLst>
                <a:ext uri="{FF2B5EF4-FFF2-40B4-BE49-F238E27FC236}">
                  <a16:creationId xmlns:a16="http://schemas.microsoft.com/office/drawing/2014/main" id="{B87A5A44-1CD2-BF56-0A2E-B31C98E99EBE}"/>
                </a:ext>
              </a:extLst>
            </p:cNvPr>
            <p:cNvSpPr/>
            <p:nvPr/>
          </p:nvSpPr>
          <p:spPr>
            <a:xfrm>
              <a:off x="1358350" y="2364446"/>
              <a:ext cx="271670" cy="1537603"/>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itle" descr="f6f017b4-9a1e-4bbf-81c6-2caa04588751 Title">
              <a:extLst>
                <a:ext uri="{FF2B5EF4-FFF2-40B4-BE49-F238E27FC236}">
                  <a16:creationId xmlns:a16="http://schemas.microsoft.com/office/drawing/2014/main" id="{F05832D7-4E54-DF9B-E1B0-05636B4C2596}"/>
                </a:ext>
              </a:extLst>
            </p:cNvPr>
            <p:cNvSpPr txBox="1">
              <a:spLocks/>
            </p:cNvSpPr>
            <p:nvPr/>
          </p:nvSpPr>
          <p:spPr>
            <a:xfrm>
              <a:off x="-96533" y="4415404"/>
              <a:ext cx="132542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400" dirty="0">
                  <a:solidFill>
                    <a:srgbClr val="7DB2DF"/>
                  </a:solidFill>
                  <a:latin typeface="Bahnschrift SemiBold" panose="020B0502040204020203" pitchFamily="34" charset="0"/>
                </a:rPr>
                <a:t>Interact with over the course of a typical week</a:t>
              </a:r>
            </a:p>
          </p:txBody>
        </p:sp>
        <p:sp>
          <p:nvSpPr>
            <p:cNvPr id="17" name="Title" descr="f6f017b4-9a1e-4bbf-81c6-2caa04588751 Title">
              <a:extLst>
                <a:ext uri="{FF2B5EF4-FFF2-40B4-BE49-F238E27FC236}">
                  <a16:creationId xmlns:a16="http://schemas.microsoft.com/office/drawing/2014/main" id="{6D271F79-DA8F-FE86-FF1A-A2EBEED53F3F}"/>
                </a:ext>
              </a:extLst>
            </p:cNvPr>
            <p:cNvSpPr txBox="1">
              <a:spLocks/>
            </p:cNvSpPr>
            <p:nvPr/>
          </p:nvSpPr>
          <p:spPr>
            <a:xfrm>
              <a:off x="-104804" y="2728971"/>
              <a:ext cx="132542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400" dirty="0">
                  <a:solidFill>
                    <a:srgbClr val="262261"/>
                  </a:solidFill>
                  <a:latin typeface="Bahnschrift SemiBold" panose="020B0502040204020203" pitchFamily="34" charset="0"/>
                </a:rPr>
                <a:t>Have close relationships with</a:t>
              </a:r>
            </a:p>
          </p:txBody>
        </p:sp>
      </p:grpSp>
    </p:spTree>
    <p:extLst>
      <p:ext uri="{BB962C8B-B14F-4D97-AF65-F5344CB8AC3E}">
        <p14:creationId xmlns:p14="http://schemas.microsoft.com/office/powerpoint/2010/main" val="14721091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In thinking about the people that you X, how would you describe their social class (e.g Lower, middle or higher class)?">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In.thinking.about.the.people.that.you.X.how.would.you.describe.their.social.class.e.g.Lower.middle.or.higher.class." descr="66e18b7b-873a-4030-9965-0ae83e0e81eb viz.In.thinking.about.the.people.that.you.X.how.would.you.describe.their.social.class.e.g.Lower.middle.or.higher.class."/>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In.thinking.about.the.people.that.you.X.how.would.you.describe.their.social.class.e.g.Lower.middle.or.higher.class. footer" descr="Footer: 66e18b7b-873a-4030-9965-0ae83e0e81eb viz.In.thinking.about.the.people.that.you.X.how.would.you.describe.their.social.class.e.g.Lower.middle.or.higher.class."/>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In thinking about the people that you X, how would you describe their social class (e.g Lower, middle or higher class)?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2FA631F9-B5D9-3A7F-BF3B-66CA31A0C2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2E84AC5-E4DF-BD00-8DF8-86255D36A6F7}"/>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3A316D46-99BC-3DB6-8168-C44AEB59022C}"/>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In thinking about the people that you [have a close relationship/interact with over the course of a typical week], how would you describe their social class (</a:t>
            </a:r>
            <a:r>
              <a:rPr lang="en-US" sz="1800" i="1" err="1">
                <a:solidFill>
                  <a:schemeClr val="bg1"/>
                </a:solidFill>
                <a:latin typeface="Bahnschrift Light SemiCondensed" panose="020B0502040204020203" pitchFamily="34" charset="0"/>
              </a:rPr>
              <a:t>e.g</a:t>
            </a:r>
            <a:r>
              <a:rPr lang="en-US" sz="1800" i="1">
                <a:solidFill>
                  <a:schemeClr val="bg1"/>
                </a:solidFill>
                <a:latin typeface="Bahnschrift Light SemiCondensed" panose="020B0502040204020203" pitchFamily="34" charset="0"/>
              </a:rPr>
              <a:t> lower, middle or higher class)?</a:t>
            </a:r>
          </a:p>
        </p:txBody>
      </p:sp>
      <p:sp>
        <p:nvSpPr>
          <p:cNvPr id="11" name="Title" descr="f6f017b4-9a1e-4bbf-81c6-2caa04588751 Title">
            <a:extLst>
              <a:ext uri="{FF2B5EF4-FFF2-40B4-BE49-F238E27FC236}">
                <a16:creationId xmlns:a16="http://schemas.microsoft.com/office/drawing/2014/main" id="{B8C956C7-63EE-5CA6-8F8E-FD64DC9AD209}"/>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ENGAGEMENT SLIGHTLY MORE MIXED ACROSS SOCIAL CLASS</a:t>
            </a:r>
          </a:p>
        </p:txBody>
      </p:sp>
      <p:pic>
        <p:nvPicPr>
          <p:cNvPr id="12" name="Graphic 11" descr="Help outline">
            <a:extLst>
              <a:ext uri="{FF2B5EF4-FFF2-40B4-BE49-F238E27FC236}">
                <a16:creationId xmlns:a16="http://schemas.microsoft.com/office/drawing/2014/main" id="{C57E9992-B5BB-11DC-B44B-EFB42F4D71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In.thinking.about.the.people.that.you.X.how.would.you.describe.their.social.class.e.g.Lower.middle.or.higher.class. footer" descr="Footer: 66e18b7b-873a-4030-9965-0ae83e0e81eb viz.In.thinking.about.the.people.that.you.X.how.would.you.describe.their.social.class.e.g.Lower.middle.or.higher.class."/>
          <p:cNvSpPr/>
          <p:nvPr/>
        </p:nvSpPr>
        <p:spPr>
          <a:xfrm>
            <a:off x="893809" y="5845697"/>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In thinking about the people that you X, how would you describe their social class (</a:t>
            </a:r>
            <a:r>
              <a:rPr sz="800" b="0" i="0" u="none" strike="noStrike" dirty="0" err="1">
                <a:solidFill>
                  <a:srgbClr val="505050"/>
                </a:solidFill>
                <a:latin typeface="Open Sans"/>
              </a:rPr>
              <a:t>e.g</a:t>
            </a:r>
            <a:r>
              <a:rPr sz="800" b="0" i="0" u="none" strike="noStrike" dirty="0">
                <a:solidFill>
                  <a:srgbClr val="505050"/>
                </a:solidFill>
                <a:latin typeface="Open Sans"/>
              </a:rPr>
              <a:t> Lower, middle or higher class)?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2FA631F9-B5D9-3A7F-BF3B-66CA31A0C2D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2E84AC5-E4DF-BD00-8DF8-86255D36A6F7}"/>
              </a:ext>
            </a:extLst>
          </p:cNvPr>
          <p:cNvSpPr/>
          <p:nvPr/>
        </p:nvSpPr>
        <p:spPr>
          <a:xfrm>
            <a:off x="7433" y="-9169"/>
            <a:ext cx="12189834" cy="1023462"/>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3A316D46-99BC-3DB6-8168-C44AEB59022C}"/>
              </a:ext>
            </a:extLst>
          </p:cNvPr>
          <p:cNvSpPr txBox="1">
            <a:spLocks/>
          </p:cNvSpPr>
          <p:nvPr/>
        </p:nvSpPr>
        <p:spPr>
          <a:xfrm>
            <a:off x="1175295" y="24674"/>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In thinking about the people that you [have a close relationship/interact with over the course of a typical week], how would you describe their social class (</a:t>
            </a:r>
            <a:r>
              <a:rPr lang="en-US" sz="1800" i="1" err="1">
                <a:solidFill>
                  <a:schemeClr val="bg1"/>
                </a:solidFill>
                <a:latin typeface="Bahnschrift Light SemiCondensed" panose="020B0502040204020203" pitchFamily="34" charset="0"/>
              </a:rPr>
              <a:t>e.g</a:t>
            </a:r>
            <a:r>
              <a:rPr lang="en-US" sz="1800" i="1">
                <a:solidFill>
                  <a:schemeClr val="bg1"/>
                </a:solidFill>
                <a:latin typeface="Bahnschrift Light SemiCondensed" panose="020B0502040204020203" pitchFamily="34" charset="0"/>
              </a:rPr>
              <a:t> lower, middle or higher class)?</a:t>
            </a:r>
          </a:p>
        </p:txBody>
      </p:sp>
      <p:sp>
        <p:nvSpPr>
          <p:cNvPr id="11" name="Title" descr="f6f017b4-9a1e-4bbf-81c6-2caa04588751 Title">
            <a:extLst>
              <a:ext uri="{FF2B5EF4-FFF2-40B4-BE49-F238E27FC236}">
                <a16:creationId xmlns:a16="http://schemas.microsoft.com/office/drawing/2014/main" id="{B8C956C7-63EE-5CA6-8F8E-FD64DC9AD209}"/>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C57E9992-B5BB-11DC-B44B-EFB42F4D71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25641"/>
            <a:ext cx="602425" cy="602425"/>
          </a:xfrm>
          <a:prstGeom prst="rect">
            <a:avLst/>
          </a:prstGeom>
        </p:spPr>
      </p:pic>
      <p:grpSp>
        <p:nvGrpSpPr>
          <p:cNvPr id="9" name="Group 8">
            <a:extLst>
              <a:ext uri="{FF2B5EF4-FFF2-40B4-BE49-F238E27FC236}">
                <a16:creationId xmlns:a16="http://schemas.microsoft.com/office/drawing/2014/main" id="{31E235F9-EE54-345A-C331-9B2C88120171}"/>
              </a:ext>
            </a:extLst>
          </p:cNvPr>
          <p:cNvGrpSpPr/>
          <p:nvPr/>
        </p:nvGrpSpPr>
        <p:grpSpPr>
          <a:xfrm>
            <a:off x="365629" y="1627223"/>
            <a:ext cx="11473442" cy="3859177"/>
            <a:chOff x="-104804" y="1798432"/>
            <a:chExt cx="11473442" cy="3859177"/>
          </a:xfrm>
        </p:grpSpPr>
        <p:graphicFrame>
          <p:nvGraphicFramePr>
            <p:cNvPr id="13" name="Table 11">
              <a:extLst>
                <a:ext uri="{FF2B5EF4-FFF2-40B4-BE49-F238E27FC236}">
                  <a16:creationId xmlns:a16="http://schemas.microsoft.com/office/drawing/2014/main" id="{B8DEDE3F-D0FA-818A-3C6F-D0CF06C6AEB2}"/>
                </a:ext>
              </a:extLst>
            </p:cNvPr>
            <p:cNvGraphicFramePr>
              <a:graphicFrameLocks/>
            </p:cNvGraphicFramePr>
            <p:nvPr>
              <p:extLst>
                <p:ext uri="{D42A27DB-BD31-4B8C-83A1-F6EECF244321}">
                  <p14:modId xmlns:p14="http://schemas.microsoft.com/office/powerpoint/2010/main" val="71582834"/>
                </p:ext>
              </p:extLst>
            </p:nvPr>
          </p:nvGraphicFramePr>
          <p:xfrm>
            <a:off x="1746230" y="1798432"/>
            <a:ext cx="9622408" cy="3859177"/>
          </p:xfrm>
          <a:graphic>
            <a:graphicData uri="http://schemas.openxmlformats.org/drawingml/2006/table">
              <a:tbl>
                <a:tblPr firstRow="1" bandRow="1">
                  <a:tableStyleId>{21E4AEA4-8DFA-4A89-87EB-49C32662AFE0}</a:tableStyleId>
                </a:tblPr>
                <a:tblGrid>
                  <a:gridCol w="2414299">
                    <a:extLst>
                      <a:ext uri="{9D8B030D-6E8A-4147-A177-3AD203B41FA5}">
                        <a16:colId xmlns:a16="http://schemas.microsoft.com/office/drawing/2014/main" val="637954993"/>
                      </a:ext>
                    </a:extLst>
                  </a:gridCol>
                  <a:gridCol w="2402703">
                    <a:extLst>
                      <a:ext uri="{9D8B030D-6E8A-4147-A177-3AD203B41FA5}">
                        <a16:colId xmlns:a16="http://schemas.microsoft.com/office/drawing/2014/main" val="4292558966"/>
                      </a:ext>
                    </a:extLst>
                  </a:gridCol>
                  <a:gridCol w="2402703">
                    <a:extLst>
                      <a:ext uri="{9D8B030D-6E8A-4147-A177-3AD203B41FA5}">
                        <a16:colId xmlns:a16="http://schemas.microsoft.com/office/drawing/2014/main" val="289616212"/>
                      </a:ext>
                    </a:extLst>
                  </a:gridCol>
                  <a:gridCol w="2402703">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i="0" u="none" strike="noStrike" dirty="0">
                            <a:solidFill>
                              <a:srgbClr val="262261"/>
                            </a:solidFill>
                            <a:effectLst/>
                            <a:latin typeface="Calibri" panose="020F0502020204030204" pitchFamily="34" charset="0"/>
                          </a:rPr>
                          <a:t>All/More than half are same class as me</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44%</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33%</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49%</a:t>
                        </a: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400" b="0" i="0" u="none" strike="noStrike" dirty="0">
                            <a:solidFill>
                              <a:srgbClr val="262261"/>
                            </a:solidFill>
                            <a:effectLst/>
                            <a:latin typeface="Calibri" panose="020F0502020204030204" pitchFamily="34" charset="0"/>
                          </a:rPr>
                          <a:t>About half/Less than half are same class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53%</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63%</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48%</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i="0" u="none" strike="noStrike" dirty="0">
                            <a:solidFill>
                              <a:srgbClr val="262261"/>
                            </a:solidFill>
                            <a:effectLst/>
                            <a:latin typeface="Calibri" panose="020F0502020204030204" pitchFamily="34" charset="0"/>
                          </a:rPr>
                          <a:t>None are same class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4%</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i="0" u="none" strike="noStrike" dirty="0">
                            <a:solidFill>
                              <a:srgbClr val="7DB2DF"/>
                            </a:solidFill>
                            <a:effectLst/>
                            <a:latin typeface="Calibri" panose="020F0502020204030204" pitchFamily="34" charset="0"/>
                          </a:rPr>
                          <a:t>All/More than half are same class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32%</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44%</a:t>
                        </a:r>
                      </a:p>
                    </a:txBody>
                    <a:tcPr marL="6350" marR="6350" marT="6350" marB="0" anchor="ctr"/>
                  </a:tc>
                  <a:extLst>
                    <a:ext uri="{0D108BD9-81ED-4DB2-BD59-A6C34878D82A}">
                      <a16:rowId xmlns:a16="http://schemas.microsoft.com/office/drawing/2014/main" val="1544086765"/>
                    </a:ext>
                  </a:extLst>
                </a:tr>
                <a:tr h="551311">
                  <a:tc>
                    <a:txBody>
                      <a:bodyPr/>
                      <a:lstStyle/>
                      <a:p>
                        <a:pPr algn="ctr" fontAlgn="b"/>
                        <a:r>
                          <a:rPr lang="en-US" sz="1400" b="0" i="0" u="none" strike="noStrike" dirty="0">
                            <a:solidFill>
                              <a:srgbClr val="7DB2DF"/>
                            </a:solidFill>
                            <a:effectLst/>
                            <a:latin typeface="Calibri" panose="020F0502020204030204" pitchFamily="34" charset="0"/>
                          </a:rPr>
                          <a:t>About half/Less than half are same class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58%</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65%</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53%</a:t>
                        </a:r>
                      </a:p>
                    </a:txBody>
                    <a:tcPr marL="6350" marR="6350" marT="6350" marB="0" anchor="ctr"/>
                  </a:tc>
                  <a:extLst>
                    <a:ext uri="{0D108BD9-81ED-4DB2-BD59-A6C34878D82A}">
                      <a16:rowId xmlns:a16="http://schemas.microsoft.com/office/drawing/2014/main" val="1022768562"/>
                    </a:ext>
                  </a:extLst>
                </a:tr>
                <a:tr h="551311">
                  <a:tc>
                    <a:txBody>
                      <a:bodyPr/>
                      <a:lstStyle/>
                      <a:p>
                        <a:pPr algn="ctr" fontAlgn="b"/>
                        <a:r>
                          <a:rPr lang="en-US" sz="1400" b="0" i="0" u="none" strike="noStrike" dirty="0">
                            <a:solidFill>
                              <a:srgbClr val="7DB2DF"/>
                            </a:solidFill>
                            <a:effectLst/>
                            <a:latin typeface="Calibri" panose="020F0502020204030204" pitchFamily="34" charset="0"/>
                          </a:rPr>
                          <a:t>None are same class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6350" marR="6350" marT="6350" marB="0" anchor="ctr"/>
                  </a:tc>
                  <a:extLst>
                    <a:ext uri="{0D108BD9-81ED-4DB2-BD59-A6C34878D82A}">
                      <a16:rowId xmlns:a16="http://schemas.microsoft.com/office/drawing/2014/main" val="913154023"/>
                    </a:ext>
                  </a:extLst>
                </a:tr>
              </a:tbl>
            </a:graphicData>
          </a:graphic>
        </p:graphicFrame>
        <p:sp>
          <p:nvSpPr>
            <p:cNvPr id="14" name="Left Bracket 13">
              <a:extLst>
                <a:ext uri="{FF2B5EF4-FFF2-40B4-BE49-F238E27FC236}">
                  <a16:creationId xmlns:a16="http://schemas.microsoft.com/office/drawing/2014/main" id="{4C019DFE-EC61-415E-D04F-AE2548F4D92C}"/>
                </a:ext>
              </a:extLst>
            </p:cNvPr>
            <p:cNvSpPr/>
            <p:nvPr/>
          </p:nvSpPr>
          <p:spPr>
            <a:xfrm>
              <a:off x="1351724" y="4053746"/>
              <a:ext cx="271670" cy="1537603"/>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ket 14">
              <a:extLst>
                <a:ext uri="{FF2B5EF4-FFF2-40B4-BE49-F238E27FC236}">
                  <a16:creationId xmlns:a16="http://schemas.microsoft.com/office/drawing/2014/main" id="{827ED232-1F9F-2F61-4717-9B67B49D6417}"/>
                </a:ext>
              </a:extLst>
            </p:cNvPr>
            <p:cNvSpPr/>
            <p:nvPr/>
          </p:nvSpPr>
          <p:spPr>
            <a:xfrm>
              <a:off x="1358350" y="2364446"/>
              <a:ext cx="271670" cy="1537603"/>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itle" descr="f6f017b4-9a1e-4bbf-81c6-2caa04588751 Title">
              <a:extLst>
                <a:ext uri="{FF2B5EF4-FFF2-40B4-BE49-F238E27FC236}">
                  <a16:creationId xmlns:a16="http://schemas.microsoft.com/office/drawing/2014/main" id="{0CEE6E84-78A4-72AD-35E6-CB5387E58688}"/>
                </a:ext>
              </a:extLst>
            </p:cNvPr>
            <p:cNvSpPr txBox="1">
              <a:spLocks/>
            </p:cNvSpPr>
            <p:nvPr/>
          </p:nvSpPr>
          <p:spPr>
            <a:xfrm>
              <a:off x="-96533" y="4415404"/>
              <a:ext cx="132542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400" dirty="0">
                  <a:solidFill>
                    <a:srgbClr val="7DB2DF"/>
                  </a:solidFill>
                  <a:latin typeface="Bahnschrift SemiBold" panose="020B0502040204020203" pitchFamily="34" charset="0"/>
                </a:rPr>
                <a:t>Interact with over the course of a typical week</a:t>
              </a:r>
            </a:p>
          </p:txBody>
        </p:sp>
        <p:sp>
          <p:nvSpPr>
            <p:cNvPr id="17" name="Title" descr="f6f017b4-9a1e-4bbf-81c6-2caa04588751 Title">
              <a:extLst>
                <a:ext uri="{FF2B5EF4-FFF2-40B4-BE49-F238E27FC236}">
                  <a16:creationId xmlns:a16="http://schemas.microsoft.com/office/drawing/2014/main" id="{307A681E-02B7-3009-BC76-8141C0E3B4B1}"/>
                </a:ext>
              </a:extLst>
            </p:cNvPr>
            <p:cNvSpPr txBox="1">
              <a:spLocks/>
            </p:cNvSpPr>
            <p:nvPr/>
          </p:nvSpPr>
          <p:spPr>
            <a:xfrm>
              <a:off x="-104804" y="2728971"/>
              <a:ext cx="132542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400" dirty="0">
                  <a:solidFill>
                    <a:srgbClr val="262261"/>
                  </a:solidFill>
                  <a:latin typeface="Bahnschrift SemiBold" panose="020B0502040204020203" pitchFamily="34" charset="0"/>
                </a:rPr>
                <a:t>Have close relationships with</a:t>
              </a:r>
            </a:p>
          </p:txBody>
        </p:sp>
      </p:grpSp>
    </p:spTree>
    <p:extLst>
      <p:ext uri="{BB962C8B-B14F-4D97-AF65-F5344CB8AC3E}">
        <p14:creationId xmlns:p14="http://schemas.microsoft.com/office/powerpoint/2010/main" val="3849084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endParaRPr/>
          </a:p>
        </p:txBody>
      </p:sp>
      <p:sp>
        <p:nvSpPr>
          <p:cNvPr id="5" name="Title" descr="f6f017b4-9a1e-4bbf-81c6-2caa04588751 Title">
            <a:extLst>
              <a:ext uri="{FF2B5EF4-FFF2-40B4-BE49-F238E27FC236}">
                <a16:creationId xmlns:a16="http://schemas.microsoft.com/office/drawing/2014/main" id="{AC857517-4A36-207C-BAED-8CB7E571A1F7}"/>
              </a:ext>
            </a:extLst>
          </p:cNvPr>
          <p:cNvSpPr txBox="1">
            <a:spLocks/>
          </p:cNvSpPr>
          <p:nvPr/>
        </p:nvSpPr>
        <p:spPr>
          <a:xfrm>
            <a:off x="411259" y="1602377"/>
            <a:ext cx="11019684" cy="5238161"/>
          </a:xfrm>
          <a:prstGeom prst="rect">
            <a:avLst/>
          </a:prstGeom>
          <a:solidFill>
            <a:srgbClr val="FFFFFF">
              <a:alpha val="30196"/>
            </a:srgbClr>
          </a:solidFill>
        </p:spPr>
        <p:txBody>
          <a:bodyPr vert="horz" lIns="0" tIns="1524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rtl="0" fontAlgn="base">
              <a:buFont typeface="Arial" panose="020B0604020202020204" pitchFamily="34" charset="0"/>
              <a:buChar char="•"/>
            </a:pPr>
            <a:r>
              <a:rPr lang="en-US" sz="1500" b="0" i="0" dirty="0">
                <a:solidFill>
                  <a:srgbClr val="606367"/>
                </a:solidFill>
                <a:effectLst/>
                <a:latin typeface="Bahnschrift Light" panose="020B0502040204020203" pitchFamily="34" charset="0"/>
              </a:rPr>
              <a:t>42% of Southerners believe that there is too little attention paid to race and racial issues in the US today, with 21% believing there is “far too little” attention being paid </a:t>
            </a:r>
          </a:p>
          <a:p>
            <a:pPr marL="742950" lvl="1" indent="-285750" fontAlgn="base">
              <a:buFont typeface="Arial" panose="020B0604020202020204" pitchFamily="34" charset="0"/>
              <a:buChar char="•"/>
            </a:pPr>
            <a:r>
              <a:rPr lang="en-US" sz="1500" b="0" i="0" dirty="0">
                <a:solidFill>
                  <a:srgbClr val="606367"/>
                </a:solidFill>
                <a:effectLst/>
                <a:latin typeface="Bahnschrift Light" panose="020B0502040204020203" pitchFamily="34" charset="0"/>
              </a:rPr>
              <a:t>63% of Republicans believe there is too much attention paid to race and racial issues in the U.S. today, compared to 56% of Democrats who believe there is too little attention towards these issues </a:t>
            </a:r>
          </a:p>
          <a:p>
            <a:pPr marL="742950" lvl="1" indent="-285750" fontAlgn="base">
              <a:buFont typeface="Arial" panose="020B0604020202020204" pitchFamily="34" charset="0"/>
              <a:buChar char="•"/>
            </a:pPr>
            <a:r>
              <a:rPr lang="en-US" sz="1500" b="0" i="0" dirty="0">
                <a:solidFill>
                  <a:srgbClr val="606367"/>
                </a:solidFill>
                <a:effectLst/>
                <a:latin typeface="Bahnschrift Light" panose="020B0502040204020203" pitchFamily="34" charset="0"/>
              </a:rPr>
              <a:t>Individuals living in rural areas or small towns in the South are the most likely to feel like there is too much attention paid to race and racial issues in the U.S. (39% compared to 33% NET), while those in big and small cities feel there is too little attention being paid to these issues (50% compared to 42% NET) </a:t>
            </a:r>
          </a:p>
          <a:p>
            <a:pPr marL="285750" indent="-285750" algn="l" rtl="0" fontAlgn="base">
              <a:buFont typeface="Arial" panose="020B0604020202020204" pitchFamily="34" charset="0"/>
              <a:buChar char="•"/>
            </a:pPr>
            <a:r>
              <a:rPr lang="en-US" sz="1500" b="0" i="0" dirty="0">
                <a:solidFill>
                  <a:srgbClr val="606367"/>
                </a:solidFill>
                <a:effectLst/>
                <a:latin typeface="Bahnschrift Light" panose="020B0502040204020203" pitchFamily="34" charset="0"/>
              </a:rPr>
              <a:t>46% of Southerners think that race relations in the United States today are worse than five years ago, while nearly one-third feel that there’s been no progress, saying that it’s about the same now as it was five years ago (32%) </a:t>
            </a:r>
          </a:p>
          <a:p>
            <a:pPr marL="742950" lvl="1" indent="-285750" fontAlgn="base">
              <a:buFont typeface="Arial" panose="020B0604020202020204" pitchFamily="34" charset="0"/>
              <a:buChar char="•"/>
            </a:pPr>
            <a:r>
              <a:rPr lang="en-US" sz="1500" b="0" i="0" dirty="0">
                <a:solidFill>
                  <a:srgbClr val="606367"/>
                </a:solidFill>
                <a:effectLst/>
                <a:latin typeface="Bahnschrift Light" panose="020B0502040204020203" pitchFamily="34" charset="0"/>
              </a:rPr>
              <a:t>Those that have lived in the South their whole lives are the least likely to believe that race relations in the U.S. today are better than 5 years ago (19% compared to 22% NET) </a:t>
            </a:r>
          </a:p>
          <a:p>
            <a:pPr marL="285750" indent="-285750" algn="l" rtl="0" fontAlgn="base">
              <a:buFont typeface="Arial" panose="020B0604020202020204" pitchFamily="34" charset="0"/>
              <a:buChar char="•"/>
            </a:pPr>
            <a:r>
              <a:rPr lang="en-US" sz="1500" b="0" i="0" dirty="0">
                <a:solidFill>
                  <a:srgbClr val="606367"/>
                </a:solidFill>
                <a:effectLst/>
                <a:latin typeface="Bahnschrift Light" panose="020B0502040204020203" pitchFamily="34" charset="0"/>
              </a:rPr>
              <a:t>When thinking about the next five years, more than two in five Southerners expect that race relations in the United States will stay about the same (43%), while nearly one-third have hope that it will get better (31%). Conversely, a quarter of Southerners expect U.S. race relations to get worse in this timeframe (26%) </a:t>
            </a:r>
          </a:p>
          <a:p>
            <a:pPr marL="742950" lvl="1" indent="-285750" fontAlgn="base">
              <a:buFont typeface="Arial" panose="020B0604020202020204" pitchFamily="34" charset="0"/>
              <a:buChar char="•"/>
            </a:pPr>
            <a:r>
              <a:rPr lang="en-US" sz="1500" b="0" i="0" dirty="0">
                <a:solidFill>
                  <a:srgbClr val="606367"/>
                </a:solidFill>
                <a:effectLst/>
                <a:latin typeface="Bahnschrift Light" panose="020B0502040204020203" pitchFamily="34" charset="0"/>
              </a:rPr>
              <a:t>Hispanic respondents are the most likely to believe that race relations will get better, while White respondents are the least likely to think so (35% vs. 28%) </a:t>
            </a:r>
          </a:p>
          <a:p>
            <a:pPr marL="285750" indent="-285750" algn="l" rtl="0" fontAlgn="base">
              <a:buFont typeface="Arial" panose="020B0604020202020204" pitchFamily="34" charset="0"/>
              <a:buChar char="•"/>
            </a:pPr>
            <a:r>
              <a:rPr lang="en-US" sz="1500" b="0" i="0" dirty="0">
                <a:solidFill>
                  <a:srgbClr val="606367"/>
                </a:solidFill>
                <a:effectLst/>
                <a:latin typeface="Bahnschrift Light" panose="020B0502040204020203" pitchFamily="34" charset="0"/>
              </a:rPr>
              <a:t>The majority of Southerners believe that they can make somewhat valuable contributions to conversations about race (54%), however one in five say they don’t believe they can do so (21%) </a:t>
            </a:r>
          </a:p>
          <a:p>
            <a:pPr marL="742950" lvl="1" indent="-285750" fontAlgn="base">
              <a:buFont typeface="Arial" panose="020B0604020202020204" pitchFamily="34" charset="0"/>
              <a:buChar char="•"/>
            </a:pPr>
            <a:r>
              <a:rPr lang="en-US" sz="1500" b="0" i="0" dirty="0">
                <a:solidFill>
                  <a:srgbClr val="606367"/>
                </a:solidFill>
                <a:effectLst/>
                <a:latin typeface="Bahnschrift Light" panose="020B0502040204020203" pitchFamily="34" charset="0"/>
              </a:rPr>
              <a:t>Black respondents are the most likely to believe that they can make extremely valuable contributions to conversations about race, at 36% (compared to 26% NET). White respondents are the most likely to believe that they cannot make valuable contributions to these conversations (27% compared to 21% NET) </a:t>
            </a:r>
          </a:p>
        </p:txBody>
      </p:sp>
      <p:sp>
        <p:nvSpPr>
          <p:cNvPr id="10" name="Rectangle 9">
            <a:extLst>
              <a:ext uri="{FF2B5EF4-FFF2-40B4-BE49-F238E27FC236}">
                <a16:creationId xmlns:a16="http://schemas.microsoft.com/office/drawing/2014/main" id="{55E1EF73-2D38-DDBB-51DB-BDBB8B839FD1}"/>
              </a:ext>
            </a:extLst>
          </p:cNvPr>
          <p:cNvSpPr/>
          <p:nvPr/>
        </p:nvSpPr>
        <p:spPr>
          <a:xfrm>
            <a:off x="7433" y="-9169"/>
            <a:ext cx="12189834" cy="1260029"/>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descr="f6f017b4-9a1e-4bbf-81c6-2caa04588751 Title">
            <a:extLst>
              <a:ext uri="{FF2B5EF4-FFF2-40B4-BE49-F238E27FC236}">
                <a16:creationId xmlns:a16="http://schemas.microsoft.com/office/drawing/2014/main" id="{EFAAFF46-4FF3-DA0D-14A7-60544ED6A18C}"/>
              </a:ext>
            </a:extLst>
          </p:cNvPr>
          <p:cNvSpPr>
            <a:spLocks noGrp="1"/>
          </p:cNvSpPr>
          <p:nvPr>
            <p:ph type="title"/>
          </p:nvPr>
        </p:nvSpPr>
        <p:spPr>
          <a:xfrm>
            <a:off x="523875" y="213702"/>
            <a:ext cx="11382183" cy="814286"/>
          </a:xfrm>
          <a:prstGeom prst="rect">
            <a:avLst/>
          </a:prstGeom>
          <a:noFill/>
        </p:spPr>
        <p:txBody>
          <a:bodyPr lIns="0" tIns="15240" rIns="0" bIns="0" anchor="ctr">
            <a:noAutofit/>
          </a:bodyPr>
          <a:lstStyle/>
          <a:p>
            <a:pPr marL="0" lvl="0" indent="0" algn="l">
              <a:lnSpc>
                <a:spcPct val="114583"/>
              </a:lnSpc>
              <a:buNone/>
            </a:pPr>
            <a:r>
              <a:rPr lang="en-US" sz="3200" b="0" i="0" u="none" strike="noStrike">
                <a:solidFill>
                  <a:srgbClr val="7DB2DF"/>
                </a:solidFill>
                <a:latin typeface="Bahnschrift SemiCondensed" panose="020B0502040204020203" pitchFamily="34" charset="0"/>
              </a:rPr>
              <a:t>RACE RELATIONS IN THE US </a:t>
            </a:r>
            <a:r>
              <a:rPr lang="en-US" sz="3200" b="0" i="0" u="none" strike="noStrike">
                <a:solidFill>
                  <a:schemeClr val="bg1"/>
                </a:solidFill>
                <a:latin typeface="Bahnschrift SemiCondensed" panose="020B0502040204020203" pitchFamily="34" charset="0"/>
              </a:rPr>
              <a:t>// KEY INSIGHTS</a:t>
            </a:r>
            <a:endParaRPr sz="3200">
              <a:solidFill>
                <a:schemeClr val="bg1"/>
              </a:solidFill>
              <a:latin typeface="Bahnschrift SemiCondensed" panose="020B0502040204020203" pitchFamily="34" charset="0"/>
            </a:endParaRPr>
          </a:p>
        </p:txBody>
      </p:sp>
      <p:pic>
        <p:nvPicPr>
          <p:cNvPr id="2" name="Picture 4" descr="Home - E Pluribus Unum Fund">
            <a:extLst>
              <a:ext uri="{FF2B5EF4-FFF2-40B4-BE49-F238E27FC236}">
                <a16:creationId xmlns:a16="http://schemas.microsoft.com/office/drawing/2014/main" id="{CF5FF5FE-487E-F8BA-523E-9698DE8D8A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In thinking about the people that you X, how would you describe their political party affiliations?">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In.thinking.about.the.people.that.you.X.how.would.you.describe.their.political.party.affiliations." descr="b73ae720-69aa-461f-a9b0-df80886bf019 viz.In.thinking.about.the.people.that.you.X.how.would.you.describe.their.political.party.affiliations."/>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In.thinking.about.the.people.that.you.X.how.would.you.describe.their.political.party.affiliations. footer" descr="Footer: b73ae720-69aa-461f-a9b0-df80886bf019 viz.In.thinking.about.the.people.that.you.X.how.would.you.describe.their.political.party.affiliations."/>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In thinking about the people that you X, how would you describe their political party affiliations?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1D346E63-97B6-57ED-8C0D-5D83B4101C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3056DD7-DB86-521E-51EF-6FE47307599A}"/>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631E799A-B558-FAA2-ABC8-60D3D9F1E8C2}"/>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In thinking about the people that you [have a close relationship/interact with over the course of a typical week], how would you describe their political party affiliations?</a:t>
            </a:r>
          </a:p>
        </p:txBody>
      </p:sp>
      <p:sp>
        <p:nvSpPr>
          <p:cNvPr id="11" name="Title" descr="f6f017b4-9a1e-4bbf-81c6-2caa04588751 Title">
            <a:extLst>
              <a:ext uri="{FF2B5EF4-FFF2-40B4-BE49-F238E27FC236}">
                <a16:creationId xmlns:a16="http://schemas.microsoft.com/office/drawing/2014/main" id="{6DCEDB31-CCE6-980C-CA16-1F1DFA5C45A4}"/>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ENGAGEMENT GENERALLY MIXED ACROSS POLITICAL PARTIES</a:t>
            </a:r>
          </a:p>
        </p:txBody>
      </p:sp>
      <p:pic>
        <p:nvPicPr>
          <p:cNvPr id="12" name="Graphic 11" descr="Help outline">
            <a:extLst>
              <a:ext uri="{FF2B5EF4-FFF2-40B4-BE49-F238E27FC236}">
                <a16:creationId xmlns:a16="http://schemas.microsoft.com/office/drawing/2014/main" id="{F186A537-1CFB-5371-5642-AD6C0E76CA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In.thinking.about.the.people.that.you.X.how.would.you.describe.their.political.party.affiliations. footer" descr="Footer: b73ae720-69aa-461f-a9b0-df80886bf019 viz.In.thinking.about.the.people.that.you.X.how.would.you.describe.their.political.party.affiliations."/>
          <p:cNvSpPr/>
          <p:nvPr/>
        </p:nvSpPr>
        <p:spPr>
          <a:xfrm>
            <a:off x="762000" y="5937499"/>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In thinking about the people that you X, how would you describe their political party affiliations?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1D346E63-97B6-57ED-8C0D-5D83B4101C5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3056DD7-DB86-521E-51EF-6FE47307599A}"/>
              </a:ext>
            </a:extLst>
          </p:cNvPr>
          <p:cNvSpPr/>
          <p:nvPr/>
        </p:nvSpPr>
        <p:spPr>
          <a:xfrm>
            <a:off x="7433" y="-9169"/>
            <a:ext cx="12189834" cy="10309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631E799A-B558-FAA2-ABC8-60D3D9F1E8C2}"/>
              </a:ext>
            </a:extLst>
          </p:cNvPr>
          <p:cNvSpPr txBox="1">
            <a:spLocks/>
          </p:cNvSpPr>
          <p:nvPr/>
        </p:nvSpPr>
        <p:spPr>
          <a:xfrm>
            <a:off x="1175295" y="18050"/>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In thinking about the people that you [have a close relationship/interact with over the course of a typical week], how would you describe their political party affiliations?</a:t>
            </a:r>
          </a:p>
        </p:txBody>
      </p:sp>
      <p:sp>
        <p:nvSpPr>
          <p:cNvPr id="11" name="Title" descr="f6f017b4-9a1e-4bbf-81c6-2caa04588751 Title">
            <a:extLst>
              <a:ext uri="{FF2B5EF4-FFF2-40B4-BE49-F238E27FC236}">
                <a16:creationId xmlns:a16="http://schemas.microsoft.com/office/drawing/2014/main" id="{6DCEDB31-CCE6-980C-CA16-1F1DFA5C45A4}"/>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F186A537-1CFB-5371-5642-AD6C0E76CA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19017"/>
            <a:ext cx="602425" cy="602425"/>
          </a:xfrm>
          <a:prstGeom prst="rect">
            <a:avLst/>
          </a:prstGeom>
        </p:spPr>
      </p:pic>
      <p:grpSp>
        <p:nvGrpSpPr>
          <p:cNvPr id="9" name="Group 8">
            <a:extLst>
              <a:ext uri="{FF2B5EF4-FFF2-40B4-BE49-F238E27FC236}">
                <a16:creationId xmlns:a16="http://schemas.microsoft.com/office/drawing/2014/main" id="{41801CE8-7620-751F-8570-04A059C0E39E}"/>
              </a:ext>
            </a:extLst>
          </p:cNvPr>
          <p:cNvGrpSpPr/>
          <p:nvPr/>
        </p:nvGrpSpPr>
        <p:grpSpPr>
          <a:xfrm>
            <a:off x="365629" y="1514578"/>
            <a:ext cx="11473441" cy="3859177"/>
            <a:chOff x="-104804" y="1798432"/>
            <a:chExt cx="11473441" cy="3859177"/>
          </a:xfrm>
        </p:grpSpPr>
        <p:graphicFrame>
          <p:nvGraphicFramePr>
            <p:cNvPr id="13" name="Table 11">
              <a:extLst>
                <a:ext uri="{FF2B5EF4-FFF2-40B4-BE49-F238E27FC236}">
                  <a16:creationId xmlns:a16="http://schemas.microsoft.com/office/drawing/2014/main" id="{6EDE4B24-7972-925A-F2B8-0634774CE92C}"/>
                </a:ext>
              </a:extLst>
            </p:cNvPr>
            <p:cNvGraphicFramePr>
              <a:graphicFrameLocks/>
            </p:cNvGraphicFramePr>
            <p:nvPr>
              <p:extLst>
                <p:ext uri="{D42A27DB-BD31-4B8C-83A1-F6EECF244321}">
                  <p14:modId xmlns:p14="http://schemas.microsoft.com/office/powerpoint/2010/main" val="1234486410"/>
                </p:ext>
              </p:extLst>
            </p:nvPr>
          </p:nvGraphicFramePr>
          <p:xfrm>
            <a:off x="1623393" y="1798432"/>
            <a:ext cx="9745244" cy="3859177"/>
          </p:xfrm>
          <a:graphic>
            <a:graphicData uri="http://schemas.openxmlformats.org/drawingml/2006/table">
              <a:tbl>
                <a:tblPr firstRow="1" bandRow="1">
                  <a:tableStyleId>{21E4AEA4-8DFA-4A89-87EB-49C32662AFE0}</a:tableStyleId>
                </a:tblPr>
                <a:tblGrid>
                  <a:gridCol w="2673715">
                    <a:extLst>
                      <a:ext uri="{9D8B030D-6E8A-4147-A177-3AD203B41FA5}">
                        <a16:colId xmlns:a16="http://schemas.microsoft.com/office/drawing/2014/main" val="637954993"/>
                      </a:ext>
                    </a:extLst>
                  </a:gridCol>
                  <a:gridCol w="2204779">
                    <a:extLst>
                      <a:ext uri="{9D8B030D-6E8A-4147-A177-3AD203B41FA5}">
                        <a16:colId xmlns:a16="http://schemas.microsoft.com/office/drawing/2014/main" val="4292558966"/>
                      </a:ext>
                    </a:extLst>
                  </a:gridCol>
                  <a:gridCol w="2433375">
                    <a:extLst>
                      <a:ext uri="{9D8B030D-6E8A-4147-A177-3AD203B41FA5}">
                        <a16:colId xmlns:a16="http://schemas.microsoft.com/office/drawing/2014/main" val="289616212"/>
                      </a:ext>
                    </a:extLst>
                  </a:gridCol>
                  <a:gridCol w="2433375">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i="0" u="none" strike="noStrike" dirty="0">
                            <a:solidFill>
                              <a:srgbClr val="262261"/>
                            </a:solidFill>
                            <a:effectLst/>
                            <a:latin typeface="Calibri" panose="020F0502020204030204" pitchFamily="34" charset="0"/>
                          </a:rPr>
                          <a:t>All/More than half are same political party affiliation as me</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41%</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28%</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40%</a:t>
                        </a: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400" b="0" i="0" u="none" strike="noStrike" dirty="0">
                            <a:solidFill>
                              <a:srgbClr val="262261"/>
                            </a:solidFill>
                            <a:effectLst/>
                            <a:latin typeface="Calibri" panose="020F0502020204030204" pitchFamily="34" charset="0"/>
                          </a:rPr>
                          <a:t>About half/Less than half are same political party affiliation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51%</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67%</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56%</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i="0" u="none" strike="noStrike" dirty="0">
                            <a:solidFill>
                              <a:srgbClr val="262261"/>
                            </a:solidFill>
                            <a:effectLst/>
                            <a:latin typeface="Calibri" panose="020F0502020204030204" pitchFamily="34" charset="0"/>
                          </a:rPr>
                          <a:t>None are same political party affiliation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5%</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5%</a:t>
                        </a: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i="0" u="none" strike="noStrike" dirty="0">
                            <a:solidFill>
                              <a:srgbClr val="7DB2DF"/>
                            </a:solidFill>
                            <a:effectLst/>
                            <a:latin typeface="Calibri" panose="020F0502020204030204" pitchFamily="34" charset="0"/>
                          </a:rPr>
                          <a:t>All/More than half are same political party affiliation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34%</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23%</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31%</a:t>
                        </a:r>
                      </a:p>
                    </a:txBody>
                    <a:tcPr marL="6350" marR="6350" marT="6350" marB="0" anchor="ctr"/>
                  </a:tc>
                  <a:extLst>
                    <a:ext uri="{0D108BD9-81ED-4DB2-BD59-A6C34878D82A}">
                      <a16:rowId xmlns:a16="http://schemas.microsoft.com/office/drawing/2014/main" val="1544086765"/>
                    </a:ext>
                  </a:extLst>
                </a:tr>
                <a:tr h="551311">
                  <a:tc>
                    <a:txBody>
                      <a:bodyPr/>
                      <a:lstStyle/>
                      <a:p>
                        <a:pPr algn="ctr" fontAlgn="b"/>
                        <a:r>
                          <a:rPr lang="en-US" sz="1400" b="0" i="0" u="none" strike="noStrike" dirty="0">
                            <a:solidFill>
                              <a:srgbClr val="7DB2DF"/>
                            </a:solidFill>
                            <a:effectLst/>
                            <a:latin typeface="Calibri" panose="020F0502020204030204" pitchFamily="34" charset="0"/>
                          </a:rPr>
                          <a:t>About half/Less than half are same political party affiliation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71%</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65%</a:t>
                        </a:r>
                      </a:p>
                    </a:txBody>
                    <a:tcPr marL="6350" marR="6350" marT="6350" marB="0" anchor="ctr"/>
                  </a:tc>
                  <a:extLst>
                    <a:ext uri="{0D108BD9-81ED-4DB2-BD59-A6C34878D82A}">
                      <a16:rowId xmlns:a16="http://schemas.microsoft.com/office/drawing/2014/main" val="1022768562"/>
                    </a:ext>
                  </a:extLst>
                </a:tr>
                <a:tr h="551311">
                  <a:tc>
                    <a:txBody>
                      <a:bodyPr/>
                      <a:lstStyle/>
                      <a:p>
                        <a:pPr algn="ctr" fontAlgn="b"/>
                        <a:r>
                          <a:rPr lang="en-US" sz="1400" b="0" i="0" u="none" strike="noStrike" dirty="0">
                            <a:solidFill>
                              <a:srgbClr val="7DB2DF"/>
                            </a:solidFill>
                            <a:effectLst/>
                            <a:latin typeface="Calibri" panose="020F0502020204030204" pitchFamily="34" charset="0"/>
                          </a:rPr>
                          <a:t>None are same political party affiliation as me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7%</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4%</a:t>
                        </a:r>
                      </a:p>
                    </a:txBody>
                    <a:tcPr marL="6350" marR="6350" marT="6350" marB="0" anchor="ctr"/>
                  </a:tc>
                  <a:extLst>
                    <a:ext uri="{0D108BD9-81ED-4DB2-BD59-A6C34878D82A}">
                      <a16:rowId xmlns:a16="http://schemas.microsoft.com/office/drawing/2014/main" val="913154023"/>
                    </a:ext>
                  </a:extLst>
                </a:tr>
              </a:tbl>
            </a:graphicData>
          </a:graphic>
        </p:graphicFrame>
        <p:sp>
          <p:nvSpPr>
            <p:cNvPr id="14" name="Left Bracket 13">
              <a:extLst>
                <a:ext uri="{FF2B5EF4-FFF2-40B4-BE49-F238E27FC236}">
                  <a16:creationId xmlns:a16="http://schemas.microsoft.com/office/drawing/2014/main" id="{78AA4150-8152-F923-0089-40922E37A38A}"/>
                </a:ext>
              </a:extLst>
            </p:cNvPr>
            <p:cNvSpPr/>
            <p:nvPr/>
          </p:nvSpPr>
          <p:spPr>
            <a:xfrm>
              <a:off x="1351724" y="4053746"/>
              <a:ext cx="271670" cy="1537603"/>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ket 14">
              <a:extLst>
                <a:ext uri="{FF2B5EF4-FFF2-40B4-BE49-F238E27FC236}">
                  <a16:creationId xmlns:a16="http://schemas.microsoft.com/office/drawing/2014/main" id="{DD249435-F472-3986-1DA8-AB9E27FF34F8}"/>
                </a:ext>
              </a:extLst>
            </p:cNvPr>
            <p:cNvSpPr/>
            <p:nvPr/>
          </p:nvSpPr>
          <p:spPr>
            <a:xfrm>
              <a:off x="1358350" y="2364446"/>
              <a:ext cx="271670" cy="1537603"/>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itle" descr="f6f017b4-9a1e-4bbf-81c6-2caa04588751 Title">
              <a:extLst>
                <a:ext uri="{FF2B5EF4-FFF2-40B4-BE49-F238E27FC236}">
                  <a16:creationId xmlns:a16="http://schemas.microsoft.com/office/drawing/2014/main" id="{8FA13640-84DC-F6C9-54A1-7F487EDD6C39}"/>
                </a:ext>
              </a:extLst>
            </p:cNvPr>
            <p:cNvSpPr txBox="1">
              <a:spLocks/>
            </p:cNvSpPr>
            <p:nvPr/>
          </p:nvSpPr>
          <p:spPr>
            <a:xfrm>
              <a:off x="-96533" y="4415404"/>
              <a:ext cx="132542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400" dirty="0">
                  <a:solidFill>
                    <a:srgbClr val="7DB2DF"/>
                  </a:solidFill>
                  <a:latin typeface="Bahnschrift SemiBold" panose="020B0502040204020203" pitchFamily="34" charset="0"/>
                </a:rPr>
                <a:t>Interact with over the course of a typical week</a:t>
              </a:r>
            </a:p>
          </p:txBody>
        </p:sp>
        <p:sp>
          <p:nvSpPr>
            <p:cNvPr id="17" name="Title" descr="f6f017b4-9a1e-4bbf-81c6-2caa04588751 Title">
              <a:extLst>
                <a:ext uri="{FF2B5EF4-FFF2-40B4-BE49-F238E27FC236}">
                  <a16:creationId xmlns:a16="http://schemas.microsoft.com/office/drawing/2014/main" id="{7B433739-FD40-F0C4-6F30-7054631DF6D1}"/>
                </a:ext>
              </a:extLst>
            </p:cNvPr>
            <p:cNvSpPr txBox="1">
              <a:spLocks/>
            </p:cNvSpPr>
            <p:nvPr/>
          </p:nvSpPr>
          <p:spPr>
            <a:xfrm>
              <a:off x="-104804" y="2728971"/>
              <a:ext cx="132542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400" dirty="0">
                  <a:solidFill>
                    <a:srgbClr val="262261"/>
                  </a:solidFill>
                  <a:latin typeface="Bahnschrift SemiBold" panose="020B0502040204020203" pitchFamily="34" charset="0"/>
                </a:rPr>
                <a:t>Have close relationships with</a:t>
              </a:r>
            </a:p>
          </p:txBody>
        </p:sp>
      </p:grpSp>
    </p:spTree>
    <p:extLst>
      <p:ext uri="{BB962C8B-B14F-4D97-AF65-F5344CB8AC3E}">
        <p14:creationId xmlns:p14="http://schemas.microsoft.com/office/powerpoint/2010/main" val="2690427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In thinking about the people that you X, how would you describe their religious beliefs, or lack of them?">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In.thinking.about.the.people.that.you.X.how.would.you.describe.their.religious.beliefs.or.lack.of.them." descr="117e6827-1336-4518-96e1-2cb22c43ed5e viz.In.thinking.about.the.people.that.you.X.how.would.you.describe.their.religious.beliefs.or.lack.of.them."/>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In.thinking.about.the.people.that.you.X.how.would.you.describe.their.religious.beliefs.or.lack.of.them. footer" descr="Footer: 117e6827-1336-4518-96e1-2cb22c43ed5e viz.In.thinking.about.the.people.that.you.X.how.would.you.describe.their.religious.beliefs.or.lack.of.them."/>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In thinking about the people that you X, how would you describe their religious beliefs, or lack of them?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60EF8DB8-7EF9-1D9E-1121-EECAA1E1B6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A530A-EF8B-1F2C-D470-F347B5010C26}"/>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7E4EE557-8E78-704B-27C5-0A70A53F2D35}"/>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In thinking about the people that you [have a close relationship/interact with over the course of a typical week], how would you describe their religious beliefs, or lack of them?</a:t>
            </a:r>
          </a:p>
        </p:txBody>
      </p:sp>
      <p:sp>
        <p:nvSpPr>
          <p:cNvPr id="11" name="Title" descr="f6f017b4-9a1e-4bbf-81c6-2caa04588751 Title">
            <a:extLst>
              <a:ext uri="{FF2B5EF4-FFF2-40B4-BE49-F238E27FC236}">
                <a16:creationId xmlns:a16="http://schemas.microsoft.com/office/drawing/2014/main" id="{51264E2C-7459-C0FD-DB0C-11320B14BB24}"/>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ENGAGEMENT GENERALLY MIXED ACROSS REGLIOUS BELIEFS</a:t>
            </a:r>
          </a:p>
        </p:txBody>
      </p:sp>
      <p:pic>
        <p:nvPicPr>
          <p:cNvPr id="12" name="Graphic 11" descr="Help outline">
            <a:extLst>
              <a:ext uri="{FF2B5EF4-FFF2-40B4-BE49-F238E27FC236}">
                <a16:creationId xmlns:a16="http://schemas.microsoft.com/office/drawing/2014/main" id="{425364D3-1EB4-C0F4-6C0D-56C9CF0B0D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In.thinking.about.the.people.that.you.X.how.would.you.describe.their.religious.beliefs.or.lack.of.them. footer" descr="Footer: 117e6827-1336-4518-96e1-2cb22c43ed5e viz.In.thinking.about.the.people.that.you.X.how.would.you.describe.their.religious.beliefs.or.lack.of.them."/>
          <p:cNvSpPr/>
          <p:nvPr/>
        </p:nvSpPr>
        <p:spPr>
          <a:xfrm>
            <a:off x="758825" y="5728888"/>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In thinking about the people that you X, how would you describe their religious beliefs, or lack of them?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60EF8DB8-7EF9-1D9E-1121-EECAA1E1B6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A530A-EF8B-1F2C-D470-F347B5010C26}"/>
              </a:ext>
            </a:extLst>
          </p:cNvPr>
          <p:cNvSpPr/>
          <p:nvPr/>
        </p:nvSpPr>
        <p:spPr>
          <a:xfrm>
            <a:off x="7433" y="-9169"/>
            <a:ext cx="12189834" cy="1040848"/>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7E4EE557-8E78-704B-27C5-0A70A53F2D35}"/>
              </a:ext>
            </a:extLst>
          </p:cNvPr>
          <p:cNvSpPr txBox="1">
            <a:spLocks/>
          </p:cNvSpPr>
          <p:nvPr/>
        </p:nvSpPr>
        <p:spPr>
          <a:xfrm>
            <a:off x="1175295" y="18049"/>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In thinking about the people that you [have a close relationship/interact with over the course of a typical week], how would you describe their religious beliefs, or lack of them?</a:t>
            </a:r>
          </a:p>
        </p:txBody>
      </p:sp>
      <p:sp>
        <p:nvSpPr>
          <p:cNvPr id="11" name="Title" descr="f6f017b4-9a1e-4bbf-81c6-2caa04588751 Title">
            <a:extLst>
              <a:ext uri="{FF2B5EF4-FFF2-40B4-BE49-F238E27FC236}">
                <a16:creationId xmlns:a16="http://schemas.microsoft.com/office/drawing/2014/main" id="{51264E2C-7459-C0FD-DB0C-11320B14BB24}"/>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425364D3-1EB4-C0F4-6C0D-56C9CF0B0D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19016"/>
            <a:ext cx="602425" cy="602425"/>
          </a:xfrm>
          <a:prstGeom prst="rect">
            <a:avLst/>
          </a:prstGeom>
        </p:spPr>
      </p:pic>
      <p:grpSp>
        <p:nvGrpSpPr>
          <p:cNvPr id="9" name="Group 8">
            <a:extLst>
              <a:ext uri="{FF2B5EF4-FFF2-40B4-BE49-F238E27FC236}">
                <a16:creationId xmlns:a16="http://schemas.microsoft.com/office/drawing/2014/main" id="{9AF7381D-9207-46F7-A6D3-368E21E735E5}"/>
              </a:ext>
            </a:extLst>
          </p:cNvPr>
          <p:cNvGrpSpPr/>
          <p:nvPr/>
        </p:nvGrpSpPr>
        <p:grpSpPr>
          <a:xfrm>
            <a:off x="365629" y="1574215"/>
            <a:ext cx="11473442" cy="3859177"/>
            <a:chOff x="-104804" y="1798432"/>
            <a:chExt cx="11473442" cy="3859177"/>
          </a:xfrm>
        </p:grpSpPr>
        <p:graphicFrame>
          <p:nvGraphicFramePr>
            <p:cNvPr id="13" name="Table 11">
              <a:extLst>
                <a:ext uri="{FF2B5EF4-FFF2-40B4-BE49-F238E27FC236}">
                  <a16:creationId xmlns:a16="http://schemas.microsoft.com/office/drawing/2014/main" id="{E7398C8F-9550-B73A-6875-4404BE751A63}"/>
                </a:ext>
              </a:extLst>
            </p:cNvPr>
            <p:cNvGraphicFramePr>
              <a:graphicFrameLocks/>
            </p:cNvGraphicFramePr>
            <p:nvPr>
              <p:extLst>
                <p:ext uri="{D42A27DB-BD31-4B8C-83A1-F6EECF244321}">
                  <p14:modId xmlns:p14="http://schemas.microsoft.com/office/powerpoint/2010/main" val="3755613534"/>
                </p:ext>
              </p:extLst>
            </p:nvPr>
          </p:nvGraphicFramePr>
          <p:xfrm>
            <a:off x="1623394" y="1798432"/>
            <a:ext cx="9745244" cy="3859177"/>
          </p:xfrm>
          <a:graphic>
            <a:graphicData uri="http://schemas.openxmlformats.org/drawingml/2006/table">
              <a:tbl>
                <a:tblPr firstRow="1" bandRow="1">
                  <a:tableStyleId>{21E4AEA4-8DFA-4A89-87EB-49C32662AFE0}</a:tableStyleId>
                </a:tblPr>
                <a:tblGrid>
                  <a:gridCol w="2696834">
                    <a:extLst>
                      <a:ext uri="{9D8B030D-6E8A-4147-A177-3AD203B41FA5}">
                        <a16:colId xmlns:a16="http://schemas.microsoft.com/office/drawing/2014/main" val="637954993"/>
                      </a:ext>
                    </a:extLst>
                  </a:gridCol>
                  <a:gridCol w="2181660">
                    <a:extLst>
                      <a:ext uri="{9D8B030D-6E8A-4147-A177-3AD203B41FA5}">
                        <a16:colId xmlns:a16="http://schemas.microsoft.com/office/drawing/2014/main" val="4292558966"/>
                      </a:ext>
                    </a:extLst>
                  </a:gridCol>
                  <a:gridCol w="2433375">
                    <a:extLst>
                      <a:ext uri="{9D8B030D-6E8A-4147-A177-3AD203B41FA5}">
                        <a16:colId xmlns:a16="http://schemas.microsoft.com/office/drawing/2014/main" val="289616212"/>
                      </a:ext>
                    </a:extLst>
                  </a:gridCol>
                  <a:gridCol w="2433375">
                    <a:extLst>
                      <a:ext uri="{9D8B030D-6E8A-4147-A177-3AD203B41FA5}">
                        <a16:colId xmlns:a16="http://schemas.microsoft.com/office/drawing/2014/main" val="3557107412"/>
                      </a:ext>
                    </a:extLst>
                  </a:gridCol>
                </a:tblGrid>
                <a:tr h="551311">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i="0" u="none" strike="noStrike" dirty="0">
                            <a:solidFill>
                              <a:srgbClr val="262261"/>
                            </a:solidFill>
                            <a:effectLst/>
                            <a:latin typeface="Calibri" panose="020F0502020204030204" pitchFamily="34" charset="0"/>
                          </a:rPr>
                          <a:t>All/More than half share my religious beliefs, or lack of them</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42%</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33%</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41%</a:t>
                        </a: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400" b="0" i="0" u="none" strike="noStrike" dirty="0">
                            <a:solidFill>
                              <a:srgbClr val="262261"/>
                            </a:solidFill>
                            <a:effectLst/>
                            <a:latin typeface="Calibri" panose="020F0502020204030204" pitchFamily="34" charset="0"/>
                          </a:rPr>
                          <a:t>About half/Less than half share my religious beliefs, or lack of them</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50%</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61%</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54%</a:t>
                        </a: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i="0" u="none" strike="noStrike" dirty="0">
                            <a:solidFill>
                              <a:srgbClr val="262261"/>
                            </a:solidFill>
                            <a:effectLst/>
                            <a:latin typeface="Calibri" panose="020F0502020204030204" pitchFamily="34" charset="0"/>
                          </a:rPr>
                          <a:t>None share my religious beliefs, or lack of them</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7%</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i="0" u="none" strike="noStrike" dirty="0">
                            <a:solidFill>
                              <a:srgbClr val="7DB2DF"/>
                            </a:solidFill>
                            <a:effectLst/>
                            <a:latin typeface="Calibri" panose="020F0502020204030204" pitchFamily="34" charset="0"/>
                          </a:rPr>
                          <a:t>All/More than half share my religious beliefs, or lack of them</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38%</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26%</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33%</a:t>
                        </a:r>
                      </a:p>
                    </a:txBody>
                    <a:tcPr marL="6350" marR="6350" marT="6350" marB="0" anchor="ctr"/>
                  </a:tc>
                  <a:extLst>
                    <a:ext uri="{0D108BD9-81ED-4DB2-BD59-A6C34878D82A}">
                      <a16:rowId xmlns:a16="http://schemas.microsoft.com/office/drawing/2014/main" val="1544086765"/>
                    </a:ext>
                  </a:extLst>
                </a:tr>
                <a:tr h="551311">
                  <a:tc>
                    <a:txBody>
                      <a:bodyPr/>
                      <a:lstStyle/>
                      <a:p>
                        <a:pPr algn="ctr" fontAlgn="b"/>
                        <a:r>
                          <a:rPr lang="en-US" sz="1400" b="0" i="0" u="none" strike="noStrike" dirty="0">
                            <a:solidFill>
                              <a:srgbClr val="7DB2DF"/>
                            </a:solidFill>
                            <a:effectLst/>
                            <a:latin typeface="Calibri" panose="020F0502020204030204" pitchFamily="34" charset="0"/>
                          </a:rPr>
                          <a:t>About half/Less than half share my religious beliefs, or lack of them</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54%</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66%</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61%</a:t>
                        </a:r>
                      </a:p>
                    </a:txBody>
                    <a:tcPr marL="6350" marR="6350" marT="6350" marB="0" anchor="ctr"/>
                  </a:tc>
                  <a:extLst>
                    <a:ext uri="{0D108BD9-81ED-4DB2-BD59-A6C34878D82A}">
                      <a16:rowId xmlns:a16="http://schemas.microsoft.com/office/drawing/2014/main" val="1022768562"/>
                    </a:ext>
                  </a:extLst>
                </a:tr>
                <a:tr h="551311">
                  <a:tc>
                    <a:txBody>
                      <a:bodyPr/>
                      <a:lstStyle/>
                      <a:p>
                        <a:pPr algn="ctr" fontAlgn="b"/>
                        <a:r>
                          <a:rPr lang="en-US" sz="1400" b="0" i="0" u="none" strike="noStrike" dirty="0">
                            <a:solidFill>
                              <a:srgbClr val="7DB2DF"/>
                            </a:solidFill>
                            <a:effectLst/>
                            <a:latin typeface="Calibri" panose="020F0502020204030204" pitchFamily="34" charset="0"/>
                          </a:rPr>
                          <a:t>None share my religious beliefs, or lack of them</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7%</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6350" marR="6350" marT="6350" marB="0" anchor="ctr"/>
                  </a:tc>
                  <a:extLst>
                    <a:ext uri="{0D108BD9-81ED-4DB2-BD59-A6C34878D82A}">
                      <a16:rowId xmlns:a16="http://schemas.microsoft.com/office/drawing/2014/main" val="913154023"/>
                    </a:ext>
                  </a:extLst>
                </a:tr>
              </a:tbl>
            </a:graphicData>
          </a:graphic>
        </p:graphicFrame>
        <p:sp>
          <p:nvSpPr>
            <p:cNvPr id="14" name="Left Bracket 13">
              <a:extLst>
                <a:ext uri="{FF2B5EF4-FFF2-40B4-BE49-F238E27FC236}">
                  <a16:creationId xmlns:a16="http://schemas.microsoft.com/office/drawing/2014/main" id="{F37558BB-A922-D6AF-51E6-E2D44129F5B1}"/>
                </a:ext>
              </a:extLst>
            </p:cNvPr>
            <p:cNvSpPr/>
            <p:nvPr/>
          </p:nvSpPr>
          <p:spPr>
            <a:xfrm>
              <a:off x="1351724" y="4053746"/>
              <a:ext cx="271670" cy="1537603"/>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Left Bracket 14">
              <a:extLst>
                <a:ext uri="{FF2B5EF4-FFF2-40B4-BE49-F238E27FC236}">
                  <a16:creationId xmlns:a16="http://schemas.microsoft.com/office/drawing/2014/main" id="{2606A005-873F-024E-ED84-053769807BEB}"/>
                </a:ext>
              </a:extLst>
            </p:cNvPr>
            <p:cNvSpPr/>
            <p:nvPr/>
          </p:nvSpPr>
          <p:spPr>
            <a:xfrm>
              <a:off x="1358350" y="2364446"/>
              <a:ext cx="271670" cy="1537603"/>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Title" descr="f6f017b4-9a1e-4bbf-81c6-2caa04588751 Title">
              <a:extLst>
                <a:ext uri="{FF2B5EF4-FFF2-40B4-BE49-F238E27FC236}">
                  <a16:creationId xmlns:a16="http://schemas.microsoft.com/office/drawing/2014/main" id="{E459BA93-146D-EC94-2EDB-C2FA35319DE5}"/>
                </a:ext>
              </a:extLst>
            </p:cNvPr>
            <p:cNvSpPr txBox="1">
              <a:spLocks/>
            </p:cNvSpPr>
            <p:nvPr/>
          </p:nvSpPr>
          <p:spPr>
            <a:xfrm>
              <a:off x="-96533" y="4415404"/>
              <a:ext cx="132542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400" dirty="0">
                  <a:solidFill>
                    <a:srgbClr val="7DB2DF"/>
                  </a:solidFill>
                  <a:latin typeface="Bahnschrift SemiBold" panose="020B0502040204020203" pitchFamily="34" charset="0"/>
                </a:rPr>
                <a:t>Interact with over the course of a typical week</a:t>
              </a:r>
            </a:p>
          </p:txBody>
        </p:sp>
        <p:sp>
          <p:nvSpPr>
            <p:cNvPr id="17" name="Title" descr="f6f017b4-9a1e-4bbf-81c6-2caa04588751 Title">
              <a:extLst>
                <a:ext uri="{FF2B5EF4-FFF2-40B4-BE49-F238E27FC236}">
                  <a16:creationId xmlns:a16="http://schemas.microsoft.com/office/drawing/2014/main" id="{E042E446-2A74-FF99-7FA1-27C972305425}"/>
                </a:ext>
              </a:extLst>
            </p:cNvPr>
            <p:cNvSpPr txBox="1">
              <a:spLocks/>
            </p:cNvSpPr>
            <p:nvPr/>
          </p:nvSpPr>
          <p:spPr>
            <a:xfrm>
              <a:off x="-104804" y="2728971"/>
              <a:ext cx="132542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400" dirty="0">
                  <a:solidFill>
                    <a:srgbClr val="262261"/>
                  </a:solidFill>
                  <a:latin typeface="Bahnschrift SemiBold" panose="020B0502040204020203" pitchFamily="34" charset="0"/>
                </a:rPr>
                <a:t>Have close relationships with</a:t>
              </a:r>
            </a:p>
          </p:txBody>
        </p:sp>
      </p:grpSp>
    </p:spTree>
    <p:extLst>
      <p:ext uri="{BB962C8B-B14F-4D97-AF65-F5344CB8AC3E}">
        <p14:creationId xmlns:p14="http://schemas.microsoft.com/office/powerpoint/2010/main" val="505567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E7998B-DD3A-6400-D7F1-FA1FEB214639}"/>
              </a:ext>
            </a:extLst>
          </p:cNvPr>
          <p:cNvPicPr>
            <a:picLocks noChangeAspect="1"/>
          </p:cNvPicPr>
          <p:nvPr/>
        </p:nvPicPr>
        <p:blipFill rotWithShape="1">
          <a:blip r:embed="rId2"/>
          <a:srcRect t="554" b="4071"/>
          <a:stretch/>
        </p:blipFill>
        <p:spPr>
          <a:xfrm>
            <a:off x="0" y="0"/>
            <a:ext cx="12204700" cy="6840538"/>
          </a:xfrm>
          <a:prstGeom prst="rect">
            <a:avLst/>
          </a:prstGeom>
        </p:spPr>
      </p:pic>
      <p:sp>
        <p:nvSpPr>
          <p:cNvPr id="5" name="E PLURIBUS UNUM" descr="7c3a04bc-517c-470a-8021-38032c8864a0 E PLURIBUS UNUM">
            <a:extLst>
              <a:ext uri="{FF2B5EF4-FFF2-40B4-BE49-F238E27FC236}">
                <a16:creationId xmlns:a16="http://schemas.microsoft.com/office/drawing/2014/main" id="{23A1EBC0-DD12-1736-1086-F689DE077FE1}"/>
              </a:ext>
            </a:extLst>
          </p:cNvPr>
          <p:cNvSpPr txBox="1">
            <a:spLocks/>
          </p:cNvSpPr>
          <p:nvPr/>
        </p:nvSpPr>
        <p:spPr>
          <a:xfrm>
            <a:off x="625112" y="1500052"/>
            <a:ext cx="6807175" cy="523875"/>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3200" b="1" i="1">
                <a:solidFill>
                  <a:srgbClr val="7DB2DF"/>
                </a:solidFill>
                <a:latin typeface="Bahnschrift SemiCondensed" panose="020B0502040204020203" pitchFamily="34" charset="0"/>
              </a:rPr>
              <a:t>IDENTITY &amp; VALUES</a:t>
            </a:r>
          </a:p>
        </p:txBody>
      </p:sp>
    </p:spTree>
    <p:extLst>
      <p:ext uri="{BB962C8B-B14F-4D97-AF65-F5344CB8AC3E}">
        <p14:creationId xmlns:p14="http://schemas.microsoft.com/office/powerpoint/2010/main" val="1538563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endParaRPr/>
          </a:p>
        </p:txBody>
      </p:sp>
      <p:sp>
        <p:nvSpPr>
          <p:cNvPr id="5" name="Title" descr="f6f017b4-9a1e-4bbf-81c6-2caa04588751 Title">
            <a:extLst>
              <a:ext uri="{FF2B5EF4-FFF2-40B4-BE49-F238E27FC236}">
                <a16:creationId xmlns:a16="http://schemas.microsoft.com/office/drawing/2014/main" id="{AC857517-4A36-207C-BAED-8CB7E571A1F7}"/>
              </a:ext>
            </a:extLst>
          </p:cNvPr>
          <p:cNvSpPr txBox="1">
            <a:spLocks/>
          </p:cNvSpPr>
          <p:nvPr/>
        </p:nvSpPr>
        <p:spPr>
          <a:xfrm>
            <a:off x="450742" y="1558834"/>
            <a:ext cx="11042475" cy="5281704"/>
          </a:xfrm>
          <a:prstGeom prst="rect">
            <a:avLst/>
          </a:prstGeom>
          <a:solidFill>
            <a:srgbClr val="FFFFFF">
              <a:alpha val="30196"/>
            </a:srgbClr>
          </a:solidFill>
        </p:spPr>
        <p:txBody>
          <a:bodyPr vert="horz" lIns="0" tIns="1524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rtl="0" fontAlgn="base">
              <a:buFont typeface="Arial" panose="020B0604020202020204" pitchFamily="34" charset="0"/>
              <a:buChar char="•"/>
            </a:pPr>
            <a:r>
              <a:rPr lang="en-US" sz="1500" dirty="0">
                <a:solidFill>
                  <a:srgbClr val="606367"/>
                </a:solidFill>
                <a:latin typeface="Bahnschrift Light" panose="020B0502040204020203" pitchFamily="34" charset="0"/>
                <a:ea typeface="+mn-ea"/>
                <a:cs typeface="+mn-cs"/>
              </a:rPr>
              <a:t>Compared to other people in their local community, a majority of Southerners believe that they are about as well off as most people, having a similar amount of money, education, and a similar job (54%). This same sentiment is felt when compared to other people in the United States as a whole (47%) </a:t>
            </a:r>
          </a:p>
          <a:p>
            <a:pPr marL="742950" lvl="1" indent="-285750" fontAlgn="base">
              <a:buFont typeface="Arial" panose="020B0604020202020204" pitchFamily="34" charset="0"/>
              <a:buChar char="•"/>
            </a:pPr>
            <a:r>
              <a:rPr lang="en-US" sz="1500" dirty="0">
                <a:solidFill>
                  <a:srgbClr val="606367"/>
                </a:solidFill>
                <a:latin typeface="Bahnschrift Light" panose="020B0502040204020203" pitchFamily="34" charset="0"/>
              </a:rPr>
              <a:t>White respondents are the most likely to feel that they are worse off than others in their local community (27% compared to 23% NET), while Black respondents are the most likely to feel that they are better off than others in their local community (28% compared to 24% NET) </a:t>
            </a:r>
          </a:p>
          <a:p>
            <a:pPr marL="742950" lvl="1" indent="-285750" fontAlgn="base">
              <a:buFont typeface="Arial" panose="020B0604020202020204" pitchFamily="34" charset="0"/>
              <a:buChar char="•"/>
            </a:pPr>
            <a:r>
              <a:rPr lang="en-US" sz="1500" dirty="0">
                <a:solidFill>
                  <a:srgbClr val="606367"/>
                </a:solidFill>
                <a:latin typeface="Bahnschrift Light" panose="020B0502040204020203" pitchFamily="34" charset="0"/>
              </a:rPr>
              <a:t>Those who live in suburban areas in the South are more likely to feel like they are better off than other people in the United States (27%), while those in rural areas and small towns feel like they are worse off (33%) </a:t>
            </a:r>
          </a:p>
          <a:p>
            <a:pPr marL="285750" indent="-285750" algn="l" rtl="0" fontAlgn="base">
              <a:buFont typeface="Arial" panose="020B0604020202020204" pitchFamily="34" charset="0"/>
              <a:buChar char="•"/>
            </a:pPr>
            <a:r>
              <a:rPr lang="en-US" sz="1500" dirty="0">
                <a:solidFill>
                  <a:srgbClr val="606367"/>
                </a:solidFill>
                <a:latin typeface="Bahnschrift Light" panose="020B0502040204020203" pitchFamily="34" charset="0"/>
                <a:ea typeface="+mn-ea"/>
                <a:cs typeface="+mn-cs"/>
              </a:rPr>
              <a:t>Of the areas Southerners associate extremely or very central to their identity, political party is least often selected (29%) – instead, most Southerners report that their gender identity, sexual orientation and race are extremely or very central to their identity (49%, 45% and 44%, respectively)</a:t>
            </a:r>
          </a:p>
          <a:p>
            <a:pPr marL="742950" lvl="1" indent="-285750" fontAlgn="base">
              <a:buFont typeface="Arial" panose="020B0604020202020204" pitchFamily="34" charset="0"/>
              <a:buChar char="•"/>
            </a:pPr>
            <a:r>
              <a:rPr lang="en-US" sz="1500" dirty="0">
                <a:solidFill>
                  <a:srgbClr val="606367"/>
                </a:solidFill>
                <a:latin typeface="Bahnschrift Light" panose="020B0502040204020203" pitchFamily="34" charset="0"/>
              </a:rPr>
              <a:t>Those that have lived in the South their whole lives are the most likely to say that being a Southerner is central to their identity (84% compared to 77% NET). Similarly, this resonated with Black respondents the most (82% compared to 77% NET) </a:t>
            </a:r>
          </a:p>
          <a:p>
            <a:pPr marL="742950" lvl="1" indent="-285750" fontAlgn="base">
              <a:buFont typeface="Arial" panose="020B0604020202020204" pitchFamily="34" charset="0"/>
              <a:buChar char="•"/>
            </a:pPr>
            <a:r>
              <a:rPr lang="en-US" sz="1500" dirty="0">
                <a:solidFill>
                  <a:srgbClr val="606367"/>
                </a:solidFill>
                <a:latin typeface="Bahnschrift Light" panose="020B0502040204020203" pitchFamily="34" charset="0"/>
              </a:rPr>
              <a:t>Race is a more central element to Black and Hispanic respondents’ identity than White respondents – with this being particularly true of Black respondents (94%, 89% and 83%, respectively) </a:t>
            </a:r>
          </a:p>
          <a:p>
            <a:pPr marL="285750" indent="-285750" algn="l" rtl="0" fontAlgn="base">
              <a:buFont typeface="Arial" panose="020B0604020202020204" pitchFamily="34" charset="0"/>
              <a:buChar char="•"/>
            </a:pPr>
            <a:r>
              <a:rPr lang="en-US" sz="1500" dirty="0">
                <a:solidFill>
                  <a:srgbClr val="606367"/>
                </a:solidFill>
                <a:latin typeface="Bahnschrift Light" panose="020B0502040204020203" pitchFamily="34" charset="0"/>
                <a:ea typeface="+mn-ea"/>
                <a:cs typeface="+mn-cs"/>
              </a:rPr>
              <a:t>When asked about the importance of certain values, honesty ranked the highest in terms of what is extremely or very important to Southerners (84%), followed by respect (81%). Interestingly, 49% indicated that personal responsibility is extremely important to them compared to 60% who said honesty is extremely important </a:t>
            </a:r>
          </a:p>
          <a:p>
            <a:pPr marL="742950" lvl="1" indent="-285750" fontAlgn="base">
              <a:buFont typeface="Arial" panose="020B0604020202020204" pitchFamily="34" charset="0"/>
              <a:buChar char="•"/>
            </a:pPr>
            <a:r>
              <a:rPr lang="en-US" sz="1500" dirty="0">
                <a:solidFill>
                  <a:srgbClr val="606367"/>
                </a:solidFill>
                <a:latin typeface="Bahnschrift Light" panose="020B0502040204020203" pitchFamily="34" charset="0"/>
              </a:rPr>
              <a:t>Respect was most often selected as being extremely important to Black respondents (61%), while honesty was most often selected as being extremely important to Hispanic and White respondents (55% and 67%, respectively)  </a:t>
            </a:r>
          </a:p>
        </p:txBody>
      </p:sp>
      <p:sp>
        <p:nvSpPr>
          <p:cNvPr id="10" name="Rectangle 9">
            <a:extLst>
              <a:ext uri="{FF2B5EF4-FFF2-40B4-BE49-F238E27FC236}">
                <a16:creationId xmlns:a16="http://schemas.microsoft.com/office/drawing/2014/main" id="{55E1EF73-2D38-DDBB-51DB-BDBB8B839FD1}"/>
              </a:ext>
            </a:extLst>
          </p:cNvPr>
          <p:cNvSpPr/>
          <p:nvPr/>
        </p:nvSpPr>
        <p:spPr>
          <a:xfrm>
            <a:off x="7433" y="-9169"/>
            <a:ext cx="12189834" cy="1260029"/>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descr="f6f017b4-9a1e-4bbf-81c6-2caa04588751 Title">
            <a:extLst>
              <a:ext uri="{FF2B5EF4-FFF2-40B4-BE49-F238E27FC236}">
                <a16:creationId xmlns:a16="http://schemas.microsoft.com/office/drawing/2014/main" id="{EFAAFF46-4FF3-DA0D-14A7-60544ED6A18C}"/>
              </a:ext>
            </a:extLst>
          </p:cNvPr>
          <p:cNvSpPr>
            <a:spLocks noGrp="1"/>
          </p:cNvSpPr>
          <p:nvPr>
            <p:ph type="title"/>
          </p:nvPr>
        </p:nvSpPr>
        <p:spPr>
          <a:xfrm>
            <a:off x="523875" y="213702"/>
            <a:ext cx="11382183" cy="814286"/>
          </a:xfrm>
          <a:prstGeom prst="rect">
            <a:avLst/>
          </a:prstGeom>
          <a:noFill/>
        </p:spPr>
        <p:txBody>
          <a:bodyPr lIns="0" tIns="15240" rIns="0" bIns="0" anchor="ctr">
            <a:noAutofit/>
          </a:bodyPr>
          <a:lstStyle/>
          <a:p>
            <a:pPr algn="l">
              <a:lnSpc>
                <a:spcPct val="114583"/>
              </a:lnSpc>
            </a:pPr>
            <a:r>
              <a:rPr lang="en-US" sz="3200">
                <a:solidFill>
                  <a:srgbClr val="7DB2DF"/>
                </a:solidFill>
                <a:latin typeface="Bahnschrift SemiCondensed" panose="020B0502040204020203" pitchFamily="34" charset="0"/>
              </a:rPr>
              <a:t>IDENTITY &amp; VALUES </a:t>
            </a:r>
            <a:r>
              <a:rPr lang="en-US" sz="3200">
                <a:solidFill>
                  <a:schemeClr val="bg1"/>
                </a:solidFill>
                <a:latin typeface="Bahnschrift SemiCondensed" panose="020B0502040204020203" pitchFamily="34" charset="0"/>
              </a:rPr>
              <a:t>// </a:t>
            </a:r>
            <a:r>
              <a:rPr lang="en-US" sz="3200" b="0" i="0" u="none" strike="noStrike">
                <a:solidFill>
                  <a:schemeClr val="bg1"/>
                </a:solidFill>
                <a:latin typeface="Bahnschrift SemiCondensed" panose="020B0502040204020203" pitchFamily="34" charset="0"/>
              </a:rPr>
              <a:t>KEY INSIGHTS</a:t>
            </a:r>
            <a:endParaRPr lang="en-US" sz="3200">
              <a:solidFill>
                <a:schemeClr val="bg1"/>
              </a:solidFill>
              <a:latin typeface="Bahnschrift SemiCondensed" panose="020B0502040204020203" pitchFamily="34" charset="0"/>
            </a:endParaRPr>
          </a:p>
        </p:txBody>
      </p:sp>
      <p:pic>
        <p:nvPicPr>
          <p:cNvPr id="2" name="Picture 4" descr="Home - E Pluribus Unum Fund">
            <a:extLst>
              <a:ext uri="{FF2B5EF4-FFF2-40B4-BE49-F238E27FC236}">
                <a16:creationId xmlns:a16="http://schemas.microsoft.com/office/drawing/2014/main" id="{F10C3D55-1913-C9E0-F750-0F9819B608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80989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Compared to other people in your local community, how would you describe yourself?">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Compared.to.other.people.in.your.local.community.how.would.you.describe.yourself." descr="81b948ae-31fe-452a-87fe-dcde2bcf7070 viz.Compared.to.other.people.in.your.local.community.how.would.you.describe.yourself."/>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Compared.to.other.people.in.your.local.community.how.would.you.describe.yourself. footer" descr="Footer: 81b948ae-31fe-452a-87fe-dcde2bcf7070 viz.Compared.to.other.people.in.your.local.community.how.would.you.describe.yourself."/>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Compared to other people in your local community, how would you describe yourself?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90CFD70D-2B64-89AB-1D3B-11838480BA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4BB3704-02E9-48B7-EAD8-AF6FF81568F7}"/>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82C880CF-87EA-A3B5-946C-84975974BDC8}"/>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Compared to other people in your local community, how would you describe yourself?</a:t>
            </a:r>
          </a:p>
        </p:txBody>
      </p:sp>
      <p:sp>
        <p:nvSpPr>
          <p:cNvPr id="11" name="Title" descr="f6f017b4-9a1e-4bbf-81c6-2caa04588751 Title">
            <a:extLst>
              <a:ext uri="{FF2B5EF4-FFF2-40B4-BE49-F238E27FC236}">
                <a16:creationId xmlns:a16="http://schemas.microsoft.com/office/drawing/2014/main" id="{5A52CBD0-DA79-B172-92BD-0575F4EB02DF}"/>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SENSE OF SAMENESS IN LOCAL COMMUNITIES</a:t>
            </a:r>
          </a:p>
        </p:txBody>
      </p:sp>
      <p:pic>
        <p:nvPicPr>
          <p:cNvPr id="12" name="Graphic 11" descr="Help outline">
            <a:extLst>
              <a:ext uri="{FF2B5EF4-FFF2-40B4-BE49-F238E27FC236}">
                <a16:creationId xmlns:a16="http://schemas.microsoft.com/office/drawing/2014/main" id="{2B1D415F-C409-6E38-E866-3D423EEAD2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Compared.to.other.people.in.your.local.community.how.would.you.describe.yourself. footer" descr="Footer: 81b948ae-31fe-452a-87fe-dcde2bcf7070 viz.Compared.to.other.people.in.your.local.community.how.would.you.describe.yourself."/>
          <p:cNvSpPr/>
          <p:nvPr/>
        </p:nvSpPr>
        <p:spPr>
          <a:xfrm>
            <a:off x="767111" y="5841940"/>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Compared to other people in your local community, how would you describe yourself?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90CFD70D-2B64-89AB-1D3B-11838480BA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4BB3704-02E9-48B7-EAD8-AF6FF81568F7}"/>
              </a:ext>
            </a:extLst>
          </p:cNvPr>
          <p:cNvSpPr/>
          <p:nvPr/>
        </p:nvSpPr>
        <p:spPr>
          <a:xfrm>
            <a:off x="7433" y="-9169"/>
            <a:ext cx="12189834" cy="1067760"/>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82C880CF-87EA-A3B5-946C-84975974BDC8}"/>
              </a:ext>
            </a:extLst>
          </p:cNvPr>
          <p:cNvSpPr txBox="1">
            <a:spLocks/>
          </p:cNvSpPr>
          <p:nvPr/>
        </p:nvSpPr>
        <p:spPr>
          <a:xfrm>
            <a:off x="1175295" y="18052"/>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Compared to other people in your local community, how would you describe yourself?</a:t>
            </a:r>
          </a:p>
        </p:txBody>
      </p:sp>
      <p:sp>
        <p:nvSpPr>
          <p:cNvPr id="11" name="Title" descr="f6f017b4-9a1e-4bbf-81c6-2caa04588751 Title">
            <a:extLst>
              <a:ext uri="{FF2B5EF4-FFF2-40B4-BE49-F238E27FC236}">
                <a16:creationId xmlns:a16="http://schemas.microsoft.com/office/drawing/2014/main" id="{5A52CBD0-DA79-B172-92BD-0575F4EB02DF}"/>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2B1D415F-C409-6E38-E866-3D423EEAD2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19019"/>
            <a:ext cx="602425" cy="602425"/>
          </a:xfrm>
          <a:prstGeom prst="rect">
            <a:avLst/>
          </a:prstGeom>
        </p:spPr>
      </p:pic>
      <p:graphicFrame>
        <p:nvGraphicFramePr>
          <p:cNvPr id="9" name="Table 11">
            <a:extLst>
              <a:ext uri="{FF2B5EF4-FFF2-40B4-BE49-F238E27FC236}">
                <a16:creationId xmlns:a16="http://schemas.microsoft.com/office/drawing/2014/main" id="{3D109472-5097-1D60-DB9E-C5B37832E297}"/>
              </a:ext>
            </a:extLst>
          </p:cNvPr>
          <p:cNvGraphicFramePr>
            <a:graphicFrameLocks/>
          </p:cNvGraphicFramePr>
          <p:nvPr>
            <p:extLst>
              <p:ext uri="{D42A27DB-BD31-4B8C-83A1-F6EECF244321}">
                <p14:modId xmlns:p14="http://schemas.microsoft.com/office/powerpoint/2010/main" val="1805627910"/>
              </p:ext>
            </p:extLst>
          </p:nvPr>
        </p:nvGraphicFramePr>
        <p:xfrm>
          <a:off x="456997" y="1612734"/>
          <a:ext cx="10997164" cy="3906798"/>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651133">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651133">
                <a:tc>
                  <a:txBody>
                    <a:bodyPr/>
                    <a:lstStyle/>
                    <a:p>
                      <a:pPr algn="l" fontAlgn="b"/>
                      <a:r>
                        <a:rPr lang="en-US" sz="1100" b="0" i="0" u="none" strike="noStrike">
                          <a:solidFill>
                            <a:srgbClr val="000000"/>
                          </a:solidFill>
                          <a:effectLst/>
                          <a:latin typeface="Calibri" panose="020F0502020204030204" pitchFamily="34" charset="0"/>
                        </a:rPr>
                        <a:t>I believe that I am much better off, having more money, education, and a better job than most of the people in my community.</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a:t>
                      </a:r>
                    </a:p>
                  </a:txBody>
                  <a:tcPr marL="6350" marR="6350" marT="6350" marB="0" anchor="ctr"/>
                </a:tc>
                <a:extLst>
                  <a:ext uri="{0D108BD9-81ED-4DB2-BD59-A6C34878D82A}">
                    <a16:rowId xmlns:a16="http://schemas.microsoft.com/office/drawing/2014/main" val="1813386351"/>
                  </a:ext>
                </a:extLst>
              </a:tr>
              <a:tr h="651133">
                <a:tc>
                  <a:txBody>
                    <a:bodyPr/>
                    <a:lstStyle/>
                    <a:p>
                      <a:pPr algn="l" fontAlgn="b"/>
                      <a:r>
                        <a:rPr lang="en-US" sz="1100" b="0" i="0" u="none" strike="noStrike">
                          <a:solidFill>
                            <a:srgbClr val="000000"/>
                          </a:solidFill>
                          <a:effectLst/>
                          <a:latin typeface="Calibri" panose="020F0502020204030204" pitchFamily="34" charset="0"/>
                        </a:rPr>
                        <a:t>I believe that I am somewhat better off, having more money, education, and a better job than many people in my community.</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19%</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18%</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15%</a:t>
                      </a:r>
                    </a:p>
                  </a:txBody>
                  <a:tcPr marL="6350" marR="6350" marT="6350" marB="0" anchor="ctr"/>
                </a:tc>
                <a:extLst>
                  <a:ext uri="{0D108BD9-81ED-4DB2-BD59-A6C34878D82A}">
                    <a16:rowId xmlns:a16="http://schemas.microsoft.com/office/drawing/2014/main" val="2714948234"/>
                  </a:ext>
                </a:extLst>
              </a:tr>
              <a:tr h="651133">
                <a:tc>
                  <a:txBody>
                    <a:bodyPr/>
                    <a:lstStyle/>
                    <a:p>
                      <a:pPr algn="l" fontAlgn="b"/>
                      <a:r>
                        <a:rPr lang="en-US" sz="1100" b="0" i="0" u="none" strike="noStrike">
                          <a:solidFill>
                            <a:srgbClr val="000000"/>
                          </a:solidFill>
                          <a:effectLst/>
                          <a:latin typeface="Calibri" panose="020F0502020204030204" pitchFamily="34" charset="0"/>
                        </a:rPr>
                        <a:t>I believe that I am about as well off as most people in my community, having a similar amount of money, education, and a similar job.</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51%</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55%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55%</a:t>
                      </a:r>
                    </a:p>
                  </a:txBody>
                  <a:tcPr marL="6350" marR="6350" marT="6350" marB="0" anchor="ctr"/>
                </a:tc>
                <a:extLst>
                  <a:ext uri="{0D108BD9-81ED-4DB2-BD59-A6C34878D82A}">
                    <a16:rowId xmlns:a16="http://schemas.microsoft.com/office/drawing/2014/main" val="1181720147"/>
                  </a:ext>
                </a:extLst>
              </a:tr>
              <a:tr h="651133">
                <a:tc>
                  <a:txBody>
                    <a:bodyPr/>
                    <a:lstStyle/>
                    <a:p>
                      <a:pPr algn="l" fontAlgn="b"/>
                      <a:r>
                        <a:rPr lang="en-US" sz="1100" b="0" i="0" u="none" strike="noStrike">
                          <a:solidFill>
                            <a:srgbClr val="000000"/>
                          </a:solidFill>
                          <a:effectLst/>
                          <a:latin typeface="Calibri" panose="020F0502020204030204" pitchFamily="34" charset="0"/>
                        </a:rPr>
                        <a:t>I believe that I am somewhat worse off, having less money, education, and a worse job than many of the people in my community.</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16%</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22%</a:t>
                      </a:r>
                    </a:p>
                  </a:txBody>
                  <a:tcPr marL="6350" marR="6350" marT="6350" marB="0" anchor="ctr"/>
                </a:tc>
                <a:extLst>
                  <a:ext uri="{0D108BD9-81ED-4DB2-BD59-A6C34878D82A}">
                    <a16:rowId xmlns:a16="http://schemas.microsoft.com/office/drawing/2014/main" val="1544086765"/>
                  </a:ext>
                </a:extLst>
              </a:tr>
              <a:tr h="651133">
                <a:tc>
                  <a:txBody>
                    <a:bodyPr/>
                    <a:lstStyle/>
                    <a:p>
                      <a:pPr algn="l" fontAlgn="b"/>
                      <a:r>
                        <a:rPr lang="en-US" sz="1100" b="0" i="0" u="none" strike="noStrike">
                          <a:solidFill>
                            <a:srgbClr val="000000"/>
                          </a:solidFill>
                          <a:effectLst/>
                          <a:latin typeface="Calibri" panose="020F0502020204030204" pitchFamily="34" charset="0"/>
                        </a:rPr>
                        <a:t>I believe that I am much worse off, having less money, education, and a worse job than most of the people in my community.</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5%</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4%</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35076090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Compared to other people in the United States, how would you describe yourself?">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Compared.to.other.people.in.the.United.States.how.would.you.describe.yourself." descr="dfd6fc3a-da02-4d7a-aaeb-7ac0cb8e27d5 viz.Compared.to.other.people.in.the.United.States.how.would.you.describe.yourself."/>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Compared.to.other.people.in.the.United.States.how.would.you.describe.yourself. footer" descr="Footer: dfd6fc3a-da02-4d7a-aaeb-7ac0cb8e27d5 viz.Compared.to.other.people.in.the.United.States.how.would.you.describe.yourself."/>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Compared to other people in the United States, how would you describe yourself?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1F24943A-5519-BF4C-90A1-DB04DFE520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98B7841-B0F0-CC0B-A29F-661630C5D45C}"/>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36AD8911-7F43-627E-AC46-34A81AAC8E6F}"/>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Compared to other people in the United States, how would you describe yourself?</a:t>
            </a:r>
          </a:p>
        </p:txBody>
      </p:sp>
      <p:sp>
        <p:nvSpPr>
          <p:cNvPr id="11" name="Title" descr="f6f017b4-9a1e-4bbf-81c6-2caa04588751 Title">
            <a:extLst>
              <a:ext uri="{FF2B5EF4-FFF2-40B4-BE49-F238E27FC236}">
                <a16:creationId xmlns:a16="http://schemas.microsoft.com/office/drawing/2014/main" id="{D9E028A6-03C3-E5AB-12C1-2A35567DC1B5}"/>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SENSE OF SAMENESS COMPARED TO OVERALL COUNTRY</a:t>
            </a:r>
          </a:p>
        </p:txBody>
      </p:sp>
      <p:pic>
        <p:nvPicPr>
          <p:cNvPr id="12" name="Graphic 11" descr="Help outline">
            <a:extLst>
              <a:ext uri="{FF2B5EF4-FFF2-40B4-BE49-F238E27FC236}">
                <a16:creationId xmlns:a16="http://schemas.microsoft.com/office/drawing/2014/main" id="{DC586B75-E5CA-4648-F4B3-F84F1B0329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Compared.to.other.people.in.the.United.States.how.would.you.describe.yourself. footer" descr="Footer: dfd6fc3a-da02-4d7a-aaeb-7ac0cb8e27d5 viz.Compared.to.other.people.in.the.United.States.how.would.you.describe.yourself."/>
          <p:cNvSpPr/>
          <p:nvPr/>
        </p:nvSpPr>
        <p:spPr>
          <a:xfrm>
            <a:off x="767111" y="5861818"/>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Compared to other people in the United States, how would you describe yourself?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1F24943A-5519-BF4C-90A1-DB04DFE5206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98B7841-B0F0-CC0B-A29F-661630C5D45C}"/>
              </a:ext>
            </a:extLst>
          </p:cNvPr>
          <p:cNvSpPr/>
          <p:nvPr/>
        </p:nvSpPr>
        <p:spPr>
          <a:xfrm>
            <a:off x="7433" y="-9169"/>
            <a:ext cx="12189834" cy="1003082"/>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36AD8911-7F43-627E-AC46-34A81AAC8E6F}"/>
              </a:ext>
            </a:extLst>
          </p:cNvPr>
          <p:cNvSpPr txBox="1">
            <a:spLocks/>
          </p:cNvSpPr>
          <p:nvPr/>
        </p:nvSpPr>
        <p:spPr>
          <a:xfrm>
            <a:off x="1175295" y="24673"/>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Compared to other people in the United States, how would you describe yourself?</a:t>
            </a:r>
          </a:p>
        </p:txBody>
      </p:sp>
      <p:sp>
        <p:nvSpPr>
          <p:cNvPr id="11" name="Title" descr="f6f017b4-9a1e-4bbf-81c6-2caa04588751 Title">
            <a:extLst>
              <a:ext uri="{FF2B5EF4-FFF2-40B4-BE49-F238E27FC236}">
                <a16:creationId xmlns:a16="http://schemas.microsoft.com/office/drawing/2014/main" id="{D9E028A6-03C3-E5AB-12C1-2A35567DC1B5}"/>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DC586B75-E5CA-4648-F4B3-F84F1B0329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25640"/>
            <a:ext cx="602425" cy="602425"/>
          </a:xfrm>
          <a:prstGeom prst="rect">
            <a:avLst/>
          </a:prstGeom>
        </p:spPr>
      </p:pic>
      <p:graphicFrame>
        <p:nvGraphicFramePr>
          <p:cNvPr id="9" name="Table 11">
            <a:extLst>
              <a:ext uri="{FF2B5EF4-FFF2-40B4-BE49-F238E27FC236}">
                <a16:creationId xmlns:a16="http://schemas.microsoft.com/office/drawing/2014/main" id="{34AA9584-478E-F370-7F0B-138EED9412DF}"/>
              </a:ext>
            </a:extLst>
          </p:cNvPr>
          <p:cNvGraphicFramePr>
            <a:graphicFrameLocks/>
          </p:cNvGraphicFramePr>
          <p:nvPr>
            <p:extLst>
              <p:ext uri="{D42A27DB-BD31-4B8C-83A1-F6EECF244321}">
                <p14:modId xmlns:p14="http://schemas.microsoft.com/office/powerpoint/2010/main" val="3231413402"/>
              </p:ext>
            </p:extLst>
          </p:nvPr>
        </p:nvGraphicFramePr>
        <p:xfrm>
          <a:off x="456997" y="1632612"/>
          <a:ext cx="10997164" cy="3906798"/>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651133">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651133">
                <a:tc>
                  <a:txBody>
                    <a:bodyPr/>
                    <a:lstStyle/>
                    <a:p>
                      <a:pPr algn="l" fontAlgn="b"/>
                      <a:r>
                        <a:rPr lang="en-US" sz="1100" b="0" i="0" u="none" strike="noStrike">
                          <a:solidFill>
                            <a:srgbClr val="000000"/>
                          </a:solidFill>
                          <a:effectLst/>
                          <a:latin typeface="Calibri" panose="020F0502020204030204" pitchFamily="34" charset="0"/>
                        </a:rPr>
                        <a:t>I am much better off, having more money, education, and a better job than most of the people in the United States.</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8%</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a:t>
                      </a:r>
                    </a:p>
                  </a:txBody>
                  <a:tcPr marL="6350" marR="6350" marT="6350" marB="0" anchor="ctr"/>
                </a:tc>
                <a:extLst>
                  <a:ext uri="{0D108BD9-81ED-4DB2-BD59-A6C34878D82A}">
                    <a16:rowId xmlns:a16="http://schemas.microsoft.com/office/drawing/2014/main" val="1813386351"/>
                  </a:ext>
                </a:extLst>
              </a:tr>
              <a:tr h="651133">
                <a:tc>
                  <a:txBody>
                    <a:bodyPr/>
                    <a:lstStyle/>
                    <a:p>
                      <a:pPr algn="l" fontAlgn="b"/>
                      <a:r>
                        <a:rPr lang="en-US" sz="1100" b="0" i="0" u="none" strike="noStrike">
                          <a:solidFill>
                            <a:srgbClr val="000000"/>
                          </a:solidFill>
                          <a:effectLst/>
                          <a:latin typeface="Calibri" panose="020F0502020204030204" pitchFamily="34" charset="0"/>
                        </a:rPr>
                        <a:t>I am somewhat better off, having more money, education, and a better job than many people in the United States.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20%</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19%</a:t>
                      </a:r>
                    </a:p>
                  </a:txBody>
                  <a:tcPr marL="6350" marR="6350" marT="6350" marB="0" anchor="ctr"/>
                </a:tc>
                <a:extLst>
                  <a:ext uri="{0D108BD9-81ED-4DB2-BD59-A6C34878D82A}">
                    <a16:rowId xmlns:a16="http://schemas.microsoft.com/office/drawing/2014/main" val="2714948234"/>
                  </a:ext>
                </a:extLst>
              </a:tr>
              <a:tr h="651133">
                <a:tc>
                  <a:txBody>
                    <a:bodyPr/>
                    <a:lstStyle/>
                    <a:p>
                      <a:pPr algn="l" fontAlgn="b"/>
                      <a:r>
                        <a:rPr lang="en-US" sz="1100" b="0" i="0" u="none" strike="noStrike">
                          <a:solidFill>
                            <a:srgbClr val="000000"/>
                          </a:solidFill>
                          <a:effectLst/>
                          <a:latin typeface="Calibri" panose="020F0502020204030204" pitchFamily="34" charset="0"/>
                        </a:rPr>
                        <a:t>I am about as well off as most people in the United States, having a similar amount of money, education, and a similar job.</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46%</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50%</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45%</a:t>
                      </a:r>
                    </a:p>
                  </a:txBody>
                  <a:tcPr marL="6350" marR="6350" marT="6350" marB="0" anchor="ctr"/>
                </a:tc>
                <a:extLst>
                  <a:ext uri="{0D108BD9-81ED-4DB2-BD59-A6C34878D82A}">
                    <a16:rowId xmlns:a16="http://schemas.microsoft.com/office/drawing/2014/main" val="1181720147"/>
                  </a:ext>
                </a:extLst>
              </a:tr>
              <a:tr h="651133">
                <a:tc>
                  <a:txBody>
                    <a:bodyPr/>
                    <a:lstStyle/>
                    <a:p>
                      <a:pPr algn="l" fontAlgn="b"/>
                      <a:r>
                        <a:rPr lang="en-US" sz="1100" b="0" i="0" u="none" strike="noStrike">
                          <a:solidFill>
                            <a:srgbClr val="000000"/>
                          </a:solidFill>
                          <a:effectLst/>
                          <a:latin typeface="Calibri" panose="020F0502020204030204" pitchFamily="34" charset="0"/>
                        </a:rPr>
                        <a:t>I am somewhat worse off, having less money, education, and a worse job than many of the people in the United States.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19%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21%</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26%</a:t>
                      </a:r>
                    </a:p>
                  </a:txBody>
                  <a:tcPr marL="6350" marR="6350" marT="6350" marB="0" anchor="ctr"/>
                </a:tc>
                <a:extLst>
                  <a:ext uri="{0D108BD9-81ED-4DB2-BD59-A6C34878D82A}">
                    <a16:rowId xmlns:a16="http://schemas.microsoft.com/office/drawing/2014/main" val="1544086765"/>
                  </a:ext>
                </a:extLst>
              </a:tr>
              <a:tr h="651133">
                <a:tc>
                  <a:txBody>
                    <a:bodyPr/>
                    <a:lstStyle/>
                    <a:p>
                      <a:pPr algn="l" fontAlgn="b"/>
                      <a:r>
                        <a:rPr lang="en-US" sz="1100" b="0" i="0" u="none" strike="noStrike">
                          <a:solidFill>
                            <a:srgbClr val="000000"/>
                          </a:solidFill>
                          <a:effectLst/>
                          <a:latin typeface="Calibri" panose="020F0502020204030204" pitchFamily="34" charset="0"/>
                        </a:rPr>
                        <a:t>I am much worse off, having less money, education, and a worse job than most of the people in the United States.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8%</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5%</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8%</a:t>
                      </a: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26415216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endParaRPr/>
          </a:p>
        </p:txBody>
      </p:sp>
      <p:sp>
        <p:nvSpPr>
          <p:cNvPr id="5" name="Title" descr="f6f017b4-9a1e-4bbf-81c6-2caa04588751 Title">
            <a:extLst>
              <a:ext uri="{FF2B5EF4-FFF2-40B4-BE49-F238E27FC236}">
                <a16:creationId xmlns:a16="http://schemas.microsoft.com/office/drawing/2014/main" id="{AC857517-4A36-207C-BAED-8CB7E571A1F7}"/>
              </a:ext>
            </a:extLst>
          </p:cNvPr>
          <p:cNvSpPr txBox="1">
            <a:spLocks/>
          </p:cNvSpPr>
          <p:nvPr/>
        </p:nvSpPr>
        <p:spPr>
          <a:xfrm>
            <a:off x="411259" y="1558834"/>
            <a:ext cx="11044868" cy="5281704"/>
          </a:xfrm>
          <a:prstGeom prst="rect">
            <a:avLst/>
          </a:prstGeom>
          <a:solidFill>
            <a:srgbClr val="FFFFFF">
              <a:alpha val="30196"/>
            </a:srgbClr>
          </a:solidFill>
        </p:spPr>
        <p:txBody>
          <a:bodyPr vert="horz" lIns="0" tIns="1524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rtl="0" fontAlgn="base">
              <a:buFont typeface="Arial" panose="020B0604020202020204" pitchFamily="34" charset="0"/>
              <a:buChar char="•"/>
            </a:pPr>
            <a:r>
              <a:rPr lang="en-US" sz="1500" b="0" i="0">
                <a:solidFill>
                  <a:srgbClr val="606367"/>
                </a:solidFill>
                <a:effectLst/>
                <a:latin typeface="Bahnschrift Light" panose="020B0502040204020203" pitchFamily="34" charset="0"/>
              </a:rPr>
              <a:t>67% of Southerners are comfortable discussing issues of race with people whose views are similar to theirs, with 32% saying they’re extremely comfortable doing so. When it comes to discussing issues of race with those whose views are dissimilar to their own, less than half (47%) of Southerners are comfortable doing so – of which, 28% claim they’re only somewhat comfortable with it</a:t>
            </a:r>
          </a:p>
          <a:p>
            <a:pPr marL="742950" lvl="1" indent="-285750" fontAlgn="base">
              <a:buFont typeface="Arial" panose="020B0604020202020204" pitchFamily="34" charset="0"/>
              <a:buChar char="•"/>
            </a:pPr>
            <a:r>
              <a:rPr lang="en-US" sz="1500" b="0" i="0">
                <a:solidFill>
                  <a:srgbClr val="606367"/>
                </a:solidFill>
                <a:effectLst/>
                <a:latin typeface="Bahnschrift Light" panose="020B0502040204020203" pitchFamily="34" charset="0"/>
              </a:rPr>
              <a:t>Black respondents are the most likely to feel comfortable discussing issues of race with people whose views are both similar to theirs and dissimilar (72% and 54%), while White respondents are the most likely to feel uncomfortable doing so with people whose views are dissimilar to their own (30%) </a:t>
            </a:r>
          </a:p>
          <a:p>
            <a:pPr marL="285750" indent="-285750" algn="l" rtl="0" fontAlgn="base">
              <a:buFont typeface="Arial" panose="020B0604020202020204" pitchFamily="34" charset="0"/>
              <a:buChar char="•"/>
            </a:pPr>
            <a:r>
              <a:rPr lang="en-US" sz="1500" b="0" i="0">
                <a:solidFill>
                  <a:srgbClr val="606367"/>
                </a:solidFill>
                <a:effectLst/>
                <a:latin typeface="Bahnschrift Light" panose="020B0502040204020203" pitchFamily="34" charset="0"/>
              </a:rPr>
              <a:t>35% of those surveyed believe that about half of the people in their community share their beliefs about race and race relations, while a quarter of respondents think that only some people in their community share their race and race relations beliefs (26%) </a:t>
            </a:r>
          </a:p>
          <a:p>
            <a:pPr marL="742950" lvl="1" indent="-285750" fontAlgn="base">
              <a:buFont typeface="Arial" panose="020B0604020202020204" pitchFamily="34" charset="0"/>
              <a:buChar char="•"/>
            </a:pPr>
            <a:r>
              <a:rPr lang="en-US" sz="1500" b="0" i="0">
                <a:solidFill>
                  <a:srgbClr val="606367"/>
                </a:solidFill>
                <a:effectLst/>
                <a:latin typeface="Bahnschrift Light" panose="020B0502040204020203" pitchFamily="34" charset="0"/>
              </a:rPr>
              <a:t>Those who have lived in the South for less than a year are the least likely to feel like most members of their community share their beliefs (14% compared to 29% NET and 30% of life-long Southerners)</a:t>
            </a:r>
          </a:p>
          <a:p>
            <a:pPr marL="285750" indent="-285750" algn="l" rtl="0" fontAlgn="base">
              <a:buFont typeface="Arial" panose="020B0604020202020204" pitchFamily="34" charset="0"/>
              <a:buChar char="•"/>
            </a:pPr>
            <a:r>
              <a:rPr lang="en-US" sz="1500" b="0" i="0">
                <a:solidFill>
                  <a:srgbClr val="606367"/>
                </a:solidFill>
                <a:effectLst/>
                <a:latin typeface="Bahnschrift Light" panose="020B0502040204020203" pitchFamily="34" charset="0"/>
              </a:rPr>
              <a:t>A majority of respondents believe that we can effectively address pressing societal issues facing the United States, like inflation or the opioid crisis, while also addressing race and race relations (52%) </a:t>
            </a:r>
          </a:p>
          <a:p>
            <a:pPr marL="742950" lvl="1" indent="-285750" fontAlgn="base">
              <a:buFont typeface="Arial" panose="020B0604020202020204" pitchFamily="34" charset="0"/>
              <a:buChar char="•"/>
            </a:pPr>
            <a:r>
              <a:rPr lang="en-US" sz="1500" b="0" i="0">
                <a:solidFill>
                  <a:srgbClr val="606367"/>
                </a:solidFill>
                <a:effectLst/>
                <a:latin typeface="Bahnschrift Light" panose="020B0502040204020203" pitchFamily="34" charset="0"/>
              </a:rPr>
              <a:t>Democrats in the South are more likely to believe this can effectively be done than Republicans (59% vs 48%) </a:t>
            </a:r>
          </a:p>
          <a:p>
            <a:pPr marL="285750" indent="-285750" algn="l" rtl="0" fontAlgn="base">
              <a:buFont typeface="Arial" panose="020B0604020202020204" pitchFamily="34" charset="0"/>
              <a:buChar char="•"/>
            </a:pPr>
            <a:r>
              <a:rPr lang="en-US" sz="1500" b="0" i="0">
                <a:solidFill>
                  <a:srgbClr val="606367"/>
                </a:solidFill>
                <a:effectLst/>
                <a:latin typeface="Bahnschrift Light" panose="020B0502040204020203" pitchFamily="34" charset="0"/>
              </a:rPr>
              <a:t>74% of Southerners believe that the United States should offer African Americans some form of reparations as a way to address the lasting harm caused by slavery and other forms of racial discrimination, while 27% don’t think the U.S. should offer anything to Black individuals for these reasons </a:t>
            </a:r>
          </a:p>
          <a:p>
            <a:pPr marL="742950" lvl="1" indent="-285750" fontAlgn="base">
              <a:buFont typeface="Arial" panose="020B0604020202020204" pitchFamily="34" charset="0"/>
              <a:buChar char="•"/>
            </a:pPr>
            <a:r>
              <a:rPr lang="en-US" sz="1500" b="0" i="0">
                <a:solidFill>
                  <a:srgbClr val="606367"/>
                </a:solidFill>
                <a:effectLst/>
                <a:latin typeface="Bahnschrift Light" panose="020B0502040204020203" pitchFamily="34" charset="0"/>
              </a:rPr>
              <a:t>Most believe that the United States should preserve Black sacred sites and monuments as a way to address this lasting harm (32%), followed by educational grants and/or scholarships (28%), and investments in predominantly black infrastructure (27%) </a:t>
            </a:r>
          </a:p>
          <a:p>
            <a:pPr lvl="1" fontAlgn="base"/>
            <a:endParaRPr lang="en-US" sz="1500" b="0" i="0">
              <a:solidFill>
                <a:srgbClr val="606367"/>
              </a:solidFill>
              <a:effectLst/>
              <a:latin typeface="Bahnschrift Light" panose="020B0502040204020203" pitchFamily="34" charset="0"/>
            </a:endParaRPr>
          </a:p>
        </p:txBody>
      </p:sp>
      <p:sp>
        <p:nvSpPr>
          <p:cNvPr id="10" name="Rectangle 9">
            <a:extLst>
              <a:ext uri="{FF2B5EF4-FFF2-40B4-BE49-F238E27FC236}">
                <a16:creationId xmlns:a16="http://schemas.microsoft.com/office/drawing/2014/main" id="{55E1EF73-2D38-DDBB-51DB-BDBB8B839FD1}"/>
              </a:ext>
            </a:extLst>
          </p:cNvPr>
          <p:cNvSpPr/>
          <p:nvPr/>
        </p:nvSpPr>
        <p:spPr>
          <a:xfrm>
            <a:off x="7433" y="-9169"/>
            <a:ext cx="12189834" cy="1260029"/>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descr="f6f017b4-9a1e-4bbf-81c6-2caa04588751 Title">
            <a:extLst>
              <a:ext uri="{FF2B5EF4-FFF2-40B4-BE49-F238E27FC236}">
                <a16:creationId xmlns:a16="http://schemas.microsoft.com/office/drawing/2014/main" id="{EFAAFF46-4FF3-DA0D-14A7-60544ED6A18C}"/>
              </a:ext>
            </a:extLst>
          </p:cNvPr>
          <p:cNvSpPr>
            <a:spLocks noGrp="1"/>
          </p:cNvSpPr>
          <p:nvPr>
            <p:ph type="title"/>
          </p:nvPr>
        </p:nvSpPr>
        <p:spPr>
          <a:xfrm>
            <a:off x="523875" y="213702"/>
            <a:ext cx="11382183" cy="814286"/>
          </a:xfrm>
          <a:prstGeom prst="rect">
            <a:avLst/>
          </a:prstGeom>
          <a:noFill/>
        </p:spPr>
        <p:txBody>
          <a:bodyPr lIns="0" tIns="15240" rIns="0" bIns="0" anchor="ctr">
            <a:noAutofit/>
          </a:bodyPr>
          <a:lstStyle/>
          <a:p>
            <a:pPr marL="0" lvl="0" indent="0" algn="l">
              <a:lnSpc>
                <a:spcPct val="114583"/>
              </a:lnSpc>
              <a:buNone/>
            </a:pPr>
            <a:r>
              <a:rPr lang="en-US" sz="3200" b="0" i="0" u="none" strike="noStrike">
                <a:solidFill>
                  <a:srgbClr val="7DB2DF"/>
                </a:solidFill>
                <a:latin typeface="Bahnschrift SemiCondensed" panose="020B0502040204020203" pitchFamily="34" charset="0"/>
              </a:rPr>
              <a:t>RACE RELATIONS IN THE US </a:t>
            </a:r>
            <a:r>
              <a:rPr lang="en-US" sz="3200" b="0" i="0" u="none" strike="noStrike">
                <a:solidFill>
                  <a:schemeClr val="bg1"/>
                </a:solidFill>
                <a:latin typeface="Bahnschrift SemiCondensed" panose="020B0502040204020203" pitchFamily="34" charset="0"/>
              </a:rPr>
              <a:t>// KEY INSIGHTS</a:t>
            </a:r>
            <a:endParaRPr sz="3200">
              <a:solidFill>
                <a:schemeClr val="bg1"/>
              </a:solidFill>
              <a:latin typeface="Bahnschrift SemiCondensed" panose="020B0502040204020203" pitchFamily="34" charset="0"/>
            </a:endParaRPr>
          </a:p>
        </p:txBody>
      </p:sp>
      <p:pic>
        <p:nvPicPr>
          <p:cNvPr id="2" name="Picture 4" descr="Home - E Pluribus Unum Fund">
            <a:extLst>
              <a:ext uri="{FF2B5EF4-FFF2-40B4-BE49-F238E27FC236}">
                <a16:creationId xmlns:a16="http://schemas.microsoft.com/office/drawing/2014/main" id="{CF5FF5FE-487E-F8BA-523E-9698DE8D8A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6536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Every person has different roles and group memberships that shape their identity. How central is each of the following to your identity">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Every.person.has.different.roles.and.group.memberships.that.shape.their.identity.How.central.is.each.of.the.following.to.your.identity" descr="aecbc48a-a7ad-4855-9dbe-64250f11bd31 viz.Every.person.has.different.roles.and.group.memberships.that.shape.their.identity.How.central.is.each.of.the.following.to.your.identity"/>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Every.person.has.different.roles.and.group.memberships.that.shape.their.identity.How.central.is.each.of.the.following.to.your.identity footer" descr="Footer: aecbc48a-a7ad-4855-9dbe-64250f11bd31 viz.Every.person.has.different.roles.and.group.memberships.that.shape.their.identity.How.central.is.each.of.the.following.to.your.identity"/>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Every person has different roles and group memberships that shape their identity. How central is each of the following to your identity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ED641BA8-F6C4-D1A6-A992-377A0C7F93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6E75D1F-4E79-6EA8-84DF-4997775BC28B}"/>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94566AA7-1F10-ECD9-0305-20CC72B18A83}"/>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Every person has different roles and group memberships that shape their identity. How central is each of the following to your identity?</a:t>
            </a:r>
          </a:p>
        </p:txBody>
      </p:sp>
      <p:sp>
        <p:nvSpPr>
          <p:cNvPr id="11" name="Title" descr="f6f017b4-9a1e-4bbf-81c6-2caa04588751 Title">
            <a:extLst>
              <a:ext uri="{FF2B5EF4-FFF2-40B4-BE49-F238E27FC236}">
                <a16:creationId xmlns:a16="http://schemas.microsoft.com/office/drawing/2014/main" id="{D43770D9-FFE0-8B8A-79BB-9C50F884CF5D}"/>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GENDER IDENTITY, SEXUAL ORIENTATION &amp; RACE CENTRAL TO IDENTITY</a:t>
            </a:r>
          </a:p>
        </p:txBody>
      </p:sp>
      <p:pic>
        <p:nvPicPr>
          <p:cNvPr id="12" name="Graphic 11" descr="Help outline">
            <a:extLst>
              <a:ext uri="{FF2B5EF4-FFF2-40B4-BE49-F238E27FC236}">
                <a16:creationId xmlns:a16="http://schemas.microsoft.com/office/drawing/2014/main" id="{8FC2DD2E-02DF-7FBA-C198-0DD9DBC698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2" name="Picture 4" descr="Home - E Pluribus Unum Fund">
            <a:extLst>
              <a:ext uri="{FF2B5EF4-FFF2-40B4-BE49-F238E27FC236}">
                <a16:creationId xmlns:a16="http://schemas.microsoft.com/office/drawing/2014/main" id="{ED641BA8-F6C4-D1A6-A992-377A0C7F93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6E75D1F-4E79-6EA8-84DF-4997775BC28B}"/>
              </a:ext>
            </a:extLst>
          </p:cNvPr>
          <p:cNvSpPr/>
          <p:nvPr/>
        </p:nvSpPr>
        <p:spPr>
          <a:xfrm>
            <a:off x="7433" y="-9169"/>
            <a:ext cx="12189834" cy="949071"/>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94566AA7-1F10-ECD9-0305-20CC72B18A83}"/>
              </a:ext>
            </a:extLst>
          </p:cNvPr>
          <p:cNvSpPr txBox="1">
            <a:spLocks/>
          </p:cNvSpPr>
          <p:nvPr/>
        </p:nvSpPr>
        <p:spPr>
          <a:xfrm>
            <a:off x="1175295" y="18047"/>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Every person has different roles and group memberships that shape their identity. How central is each of the following to your identity?</a:t>
            </a:r>
          </a:p>
        </p:txBody>
      </p:sp>
      <p:pic>
        <p:nvPicPr>
          <p:cNvPr id="12" name="Graphic 11" descr="Help outline">
            <a:extLst>
              <a:ext uri="{FF2B5EF4-FFF2-40B4-BE49-F238E27FC236}">
                <a16:creationId xmlns:a16="http://schemas.microsoft.com/office/drawing/2014/main" id="{8FC2DD2E-02DF-7FBA-C198-0DD9DBC698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119014"/>
            <a:ext cx="602425" cy="602425"/>
          </a:xfrm>
          <a:prstGeom prst="rect">
            <a:avLst/>
          </a:prstGeom>
        </p:spPr>
      </p:pic>
      <p:grpSp>
        <p:nvGrpSpPr>
          <p:cNvPr id="37" name="Group 36">
            <a:extLst>
              <a:ext uri="{FF2B5EF4-FFF2-40B4-BE49-F238E27FC236}">
                <a16:creationId xmlns:a16="http://schemas.microsoft.com/office/drawing/2014/main" id="{8D39AE69-CCCC-0059-77A3-2D68DAC024CC}"/>
              </a:ext>
            </a:extLst>
          </p:cNvPr>
          <p:cNvGrpSpPr/>
          <p:nvPr/>
        </p:nvGrpSpPr>
        <p:grpSpPr>
          <a:xfrm>
            <a:off x="703591" y="1216414"/>
            <a:ext cx="10725581" cy="4988507"/>
            <a:chOff x="703591" y="1322430"/>
            <a:chExt cx="10725581" cy="4988507"/>
          </a:xfrm>
        </p:grpSpPr>
        <p:sp>
          <p:nvSpPr>
            <p:cNvPr id="5" name="viz.Every.person.has.different.roles.and.group.memberships.that.shape.their.identity.How.central.is.each.of.the.following.to.your.identity footer" descr="Footer: aecbc48a-a7ad-4855-9dbe-64250f11bd31 viz.Every.person.has.different.roles.and.group.memberships.that.shape.their.identity.How.central.is.each.of.the.following.to.your.identity"/>
            <p:cNvSpPr/>
            <p:nvPr/>
          </p:nvSpPr>
          <p:spPr>
            <a:xfrm>
              <a:off x="742122" y="5990510"/>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Every person has different roles and group memberships that shape their identity. How central is each of the following to your identity SUMMARY</a:t>
              </a:r>
              <a:br>
                <a:rPr/>
              </a:br>
              <a:r>
                <a:rPr sz="800" b="0" i="0" u="none" strike="noStrike">
                  <a:solidFill>
                    <a:srgbClr val="505050"/>
                  </a:solidFill>
                  <a:latin typeface="Open Sans"/>
                </a:rPr>
                <a:t>sample size = 1800</a:t>
              </a:r>
            </a:p>
          </p:txBody>
        </p:sp>
        <p:graphicFrame>
          <p:nvGraphicFramePr>
            <p:cNvPr id="13" name="Table 11">
              <a:extLst>
                <a:ext uri="{FF2B5EF4-FFF2-40B4-BE49-F238E27FC236}">
                  <a16:creationId xmlns:a16="http://schemas.microsoft.com/office/drawing/2014/main" id="{8310E620-DFFC-087E-7296-05E89FF34875}"/>
                </a:ext>
              </a:extLst>
            </p:cNvPr>
            <p:cNvGraphicFramePr>
              <a:graphicFrameLocks/>
            </p:cNvGraphicFramePr>
            <p:nvPr>
              <p:extLst>
                <p:ext uri="{D42A27DB-BD31-4B8C-83A1-F6EECF244321}">
                  <p14:modId xmlns:p14="http://schemas.microsoft.com/office/powerpoint/2010/main" val="2140277257"/>
                </p:ext>
              </p:extLst>
            </p:nvPr>
          </p:nvGraphicFramePr>
          <p:xfrm>
            <a:off x="2497347" y="1322430"/>
            <a:ext cx="8549136" cy="4988507"/>
          </p:xfrm>
          <a:graphic>
            <a:graphicData uri="http://schemas.openxmlformats.org/drawingml/2006/table">
              <a:tbl>
                <a:tblPr firstRow="1" bandRow="1">
                  <a:tableStyleId>{21E4AEA4-8DFA-4A89-87EB-49C32662AFE0}</a:tableStyleId>
                </a:tblPr>
                <a:tblGrid>
                  <a:gridCol w="1974679">
                    <a:extLst>
                      <a:ext uri="{9D8B030D-6E8A-4147-A177-3AD203B41FA5}">
                        <a16:colId xmlns:a16="http://schemas.microsoft.com/office/drawing/2014/main" val="637954993"/>
                      </a:ext>
                    </a:extLst>
                  </a:gridCol>
                  <a:gridCol w="2305041">
                    <a:extLst>
                      <a:ext uri="{9D8B030D-6E8A-4147-A177-3AD203B41FA5}">
                        <a16:colId xmlns:a16="http://schemas.microsoft.com/office/drawing/2014/main" val="4292558966"/>
                      </a:ext>
                    </a:extLst>
                  </a:gridCol>
                  <a:gridCol w="2134708">
                    <a:extLst>
                      <a:ext uri="{9D8B030D-6E8A-4147-A177-3AD203B41FA5}">
                        <a16:colId xmlns:a16="http://schemas.microsoft.com/office/drawing/2014/main" val="289616212"/>
                      </a:ext>
                    </a:extLst>
                  </a:gridCol>
                  <a:gridCol w="2134708">
                    <a:extLst>
                      <a:ext uri="{9D8B030D-6E8A-4147-A177-3AD203B41FA5}">
                        <a16:colId xmlns:a16="http://schemas.microsoft.com/office/drawing/2014/main" val="3557107412"/>
                      </a:ext>
                    </a:extLst>
                  </a:gridCol>
                </a:tblGrid>
                <a:tr h="262553">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262553">
                  <a:tc>
                    <a:txBody>
                      <a:bodyPr/>
                      <a:lstStyle/>
                      <a:p>
                        <a:pPr algn="ctr" fontAlgn="b"/>
                        <a:r>
                          <a:rPr lang="en-US" sz="1100" b="0" i="0" u="none" strike="noStrike" dirty="0">
                            <a:solidFill>
                              <a:srgbClr val="262261"/>
                            </a:solidFill>
                            <a:effectLst/>
                            <a:latin typeface="Calibri" panose="020F0502020204030204" pitchFamily="34" charset="0"/>
                          </a:rPr>
                          <a:t>Central (Any level)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82%</a:t>
                        </a:r>
                      </a:p>
                    </a:txBody>
                    <a:tcPr marL="6350" marR="6350" marT="6350" marB="0" anchor="ctr"/>
                  </a:tc>
                  <a:tc>
                    <a:txBody>
                      <a:bodyPr/>
                      <a:lstStyle/>
                      <a:p>
                        <a:pPr algn="ctr" fontAlgn="b"/>
                        <a:r>
                          <a:rPr lang="en-US" sz="1100" b="0" i="0" u="none" strike="noStrike">
                            <a:solidFill>
                              <a:srgbClr val="262261"/>
                            </a:solidFill>
                            <a:effectLst/>
                            <a:latin typeface="Calibri" panose="020F0502020204030204" pitchFamily="34" charset="0"/>
                          </a:rPr>
                          <a:t>76%</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72%</a:t>
                        </a:r>
                      </a:p>
                    </a:txBody>
                    <a:tcPr marL="6350" marR="6350" marT="6350" marB="0" anchor="ctr"/>
                  </a:tc>
                  <a:extLst>
                    <a:ext uri="{0D108BD9-81ED-4DB2-BD59-A6C34878D82A}">
                      <a16:rowId xmlns:a16="http://schemas.microsoft.com/office/drawing/2014/main" val="1813386351"/>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central</a:t>
                        </a:r>
                      </a:p>
                    </a:txBody>
                    <a:tcPr marL="6350" marR="6350" marT="6350" marB="0" anchor="ctr">
                      <a:solidFill>
                        <a:schemeClr val="bg1"/>
                      </a:solidFill>
                    </a:tcPr>
                  </a:tc>
                  <a:tc>
                    <a:txBody>
                      <a:bodyPr/>
                      <a:lstStyle/>
                      <a:p>
                        <a:pPr algn="ctr" fontAlgn="b"/>
                        <a:r>
                          <a:rPr lang="en-US" sz="1100" b="0" i="0" u="none" strike="noStrike">
                            <a:solidFill>
                              <a:srgbClr val="262261"/>
                            </a:solidFill>
                            <a:effectLst/>
                            <a:latin typeface="Calibri" panose="020F0502020204030204" pitchFamily="34" charset="0"/>
                          </a:rPr>
                          <a:t>18%</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24%</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28%</a:t>
                        </a:r>
                      </a:p>
                    </a:txBody>
                    <a:tcPr marL="6350" marR="6350" marT="6350" marB="0" anchor="ctr"/>
                  </a:tc>
                  <a:extLst>
                    <a:ext uri="{0D108BD9-81ED-4DB2-BD59-A6C34878D82A}">
                      <a16:rowId xmlns:a16="http://schemas.microsoft.com/office/drawing/2014/main" val="1181720147"/>
                    </a:ext>
                  </a:extLst>
                </a:tr>
                <a:tr h="262553">
                  <a:tc>
                    <a:txBody>
                      <a:bodyPr/>
                      <a:lstStyle/>
                      <a:p>
                        <a:pPr algn="ctr" fontAlgn="b"/>
                        <a:r>
                          <a:rPr lang="en-US" sz="1100" b="0" i="0" u="none" strike="noStrike" dirty="0">
                            <a:solidFill>
                              <a:srgbClr val="262261"/>
                            </a:solidFill>
                            <a:effectLst/>
                            <a:latin typeface="Calibri" panose="020F0502020204030204" pitchFamily="34" charset="0"/>
                          </a:rPr>
                          <a:t>Central (Any level)</a:t>
                        </a:r>
                      </a:p>
                    </a:txBody>
                    <a:tcPr marL="6350" marR="6350" marT="6350" marB="0" anchor="ctr">
                      <a:solidFill>
                        <a:schemeClr val="bg1"/>
                      </a:solidFill>
                    </a:tcPr>
                  </a:tc>
                  <a:tc>
                    <a:txBody>
                      <a:bodyPr/>
                      <a:lstStyle/>
                      <a:p>
                        <a:pPr algn="ctr" fontAlgn="b"/>
                        <a:r>
                          <a:rPr lang="en-US" sz="1100" b="0" i="0" u="none" strike="noStrike">
                            <a:solidFill>
                              <a:srgbClr val="262261"/>
                            </a:solidFill>
                            <a:effectLst/>
                            <a:latin typeface="Calibri" panose="020F0502020204030204" pitchFamily="34" charset="0"/>
                          </a:rPr>
                          <a:t>82%</a:t>
                        </a:r>
                      </a:p>
                    </a:txBody>
                    <a:tcPr marL="6350" marR="6350" marT="6350" marB="0" anchor="ctr"/>
                  </a:tc>
                  <a:tc>
                    <a:txBody>
                      <a:bodyPr/>
                      <a:lstStyle/>
                      <a:p>
                        <a:pPr algn="ctr" fontAlgn="b"/>
                        <a:r>
                          <a:rPr lang="en-US" sz="1100" b="0" i="0" u="none" strike="noStrike">
                            <a:solidFill>
                              <a:srgbClr val="262261"/>
                            </a:solidFill>
                            <a:effectLst/>
                            <a:latin typeface="Calibri" panose="020F0502020204030204" pitchFamily="34" charset="0"/>
                          </a:rPr>
                          <a:t>84%</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69%</a:t>
                        </a:r>
                      </a:p>
                    </a:txBody>
                    <a:tcPr marL="6350" marR="6350" marT="6350" marB="0" anchor="ctr"/>
                  </a:tc>
                  <a:extLst>
                    <a:ext uri="{0D108BD9-81ED-4DB2-BD59-A6C34878D82A}">
                      <a16:rowId xmlns:a16="http://schemas.microsoft.com/office/drawing/2014/main" val="1544086765"/>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central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18%</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16%</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31%</a:t>
                        </a:r>
                      </a:p>
                    </a:txBody>
                    <a:tcPr marL="6350" marR="6350" marT="6350" marB="0" anchor="ctr"/>
                  </a:tc>
                  <a:extLst>
                    <a:ext uri="{0D108BD9-81ED-4DB2-BD59-A6C34878D82A}">
                      <a16:rowId xmlns:a16="http://schemas.microsoft.com/office/drawing/2014/main" val="1022768562"/>
                    </a:ext>
                  </a:extLst>
                </a:tr>
                <a:tr h="262553">
                  <a:tc>
                    <a:txBody>
                      <a:bodyPr/>
                      <a:lstStyle/>
                      <a:p>
                        <a:pPr algn="ctr" fontAlgn="b"/>
                        <a:r>
                          <a:rPr lang="en-US" sz="1100" b="0" i="0" u="none" strike="noStrike" dirty="0">
                            <a:solidFill>
                              <a:srgbClr val="262261"/>
                            </a:solidFill>
                            <a:effectLst/>
                            <a:latin typeface="Calibri" panose="020F0502020204030204" pitchFamily="34" charset="0"/>
                          </a:rPr>
                          <a:t>Central (Any level)</a:t>
                        </a:r>
                      </a:p>
                    </a:txBody>
                    <a:tcPr marL="6350" marR="6350" marT="6350" marB="0" anchor="ctr">
                      <a:solidFill>
                        <a:schemeClr val="bg1"/>
                      </a:solidFill>
                    </a:tcPr>
                  </a:tc>
                  <a:tc>
                    <a:txBody>
                      <a:bodyPr/>
                      <a:lstStyle/>
                      <a:p>
                        <a:pPr algn="ctr" fontAlgn="b"/>
                        <a:r>
                          <a:rPr lang="en-US" sz="1100" b="0" i="0" u="none" strike="noStrike">
                            <a:solidFill>
                              <a:srgbClr val="262261"/>
                            </a:solidFill>
                            <a:effectLst/>
                            <a:latin typeface="Calibri" panose="020F0502020204030204" pitchFamily="34" charset="0"/>
                          </a:rPr>
                          <a:t>83%</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84%</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73%</a:t>
                        </a:r>
                      </a:p>
                    </a:txBody>
                    <a:tcPr marL="6350" marR="6350" marT="6350" marB="0" anchor="ctr"/>
                  </a:tc>
                  <a:extLst>
                    <a:ext uri="{0D108BD9-81ED-4DB2-BD59-A6C34878D82A}">
                      <a16:rowId xmlns:a16="http://schemas.microsoft.com/office/drawing/2014/main" val="913154023"/>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central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17%</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16%</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27%</a:t>
                        </a:r>
                      </a:p>
                    </a:txBody>
                    <a:tcPr marL="6350" marR="6350" marT="6350" marB="0" anchor="ctr"/>
                  </a:tc>
                  <a:extLst>
                    <a:ext uri="{0D108BD9-81ED-4DB2-BD59-A6C34878D82A}">
                      <a16:rowId xmlns:a16="http://schemas.microsoft.com/office/drawing/2014/main" val="2044110547"/>
                    </a:ext>
                  </a:extLst>
                </a:tr>
                <a:tr h="262553">
                  <a:tc>
                    <a:txBody>
                      <a:bodyPr/>
                      <a:lstStyle/>
                      <a:p>
                        <a:pPr algn="ctr" fontAlgn="b"/>
                        <a:r>
                          <a:rPr lang="en-US" sz="1100" b="0" i="0" u="none" strike="noStrike" dirty="0">
                            <a:solidFill>
                              <a:srgbClr val="262261"/>
                            </a:solidFill>
                            <a:effectLst/>
                            <a:latin typeface="Calibri" panose="020F0502020204030204" pitchFamily="34" charset="0"/>
                          </a:rPr>
                          <a:t>Central (Any level)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90%</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88%</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83%</a:t>
                        </a:r>
                      </a:p>
                    </a:txBody>
                    <a:tcPr marL="6350" marR="6350" marT="6350" marB="0" anchor="ctr"/>
                  </a:tc>
                  <a:extLst>
                    <a:ext uri="{0D108BD9-81ED-4DB2-BD59-A6C34878D82A}">
                      <a16:rowId xmlns:a16="http://schemas.microsoft.com/office/drawing/2014/main" val="4243651102"/>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central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10%</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12%</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17%</a:t>
                        </a:r>
                      </a:p>
                    </a:txBody>
                    <a:tcPr marL="6350" marR="6350" marT="6350" marB="0" anchor="ctr"/>
                  </a:tc>
                  <a:extLst>
                    <a:ext uri="{0D108BD9-81ED-4DB2-BD59-A6C34878D82A}">
                      <a16:rowId xmlns:a16="http://schemas.microsoft.com/office/drawing/2014/main" val="1681034818"/>
                    </a:ext>
                  </a:extLst>
                </a:tr>
                <a:tr h="262553">
                  <a:tc>
                    <a:txBody>
                      <a:bodyPr/>
                      <a:lstStyle/>
                      <a:p>
                        <a:pPr algn="ctr" fontAlgn="b"/>
                        <a:r>
                          <a:rPr lang="en-US" sz="1100" b="0" i="0" u="none" strike="noStrike" dirty="0">
                            <a:solidFill>
                              <a:srgbClr val="262261"/>
                            </a:solidFill>
                            <a:effectLst/>
                            <a:latin typeface="Calibri" panose="020F0502020204030204" pitchFamily="34" charset="0"/>
                          </a:rPr>
                          <a:t>Central (Any level)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80%</a:t>
                        </a:r>
                      </a:p>
                    </a:txBody>
                    <a:tcPr marL="6350" marR="6350" marT="6350" marB="0" anchor="ctr"/>
                  </a:tc>
                  <a:tc>
                    <a:txBody>
                      <a:bodyPr/>
                      <a:lstStyle/>
                      <a:p>
                        <a:pPr algn="ctr" fontAlgn="b"/>
                        <a:r>
                          <a:rPr lang="en-US" sz="1100" b="0" i="0" u="none" strike="noStrike">
                            <a:solidFill>
                              <a:srgbClr val="262261"/>
                            </a:solidFill>
                            <a:effectLst/>
                            <a:latin typeface="Calibri" panose="020F0502020204030204" pitchFamily="34" charset="0"/>
                          </a:rPr>
                          <a:t>84%</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65%</a:t>
                        </a:r>
                      </a:p>
                    </a:txBody>
                    <a:tcPr marL="6350" marR="6350" marT="6350" marB="0" anchor="ctr"/>
                  </a:tc>
                  <a:extLst>
                    <a:ext uri="{0D108BD9-81ED-4DB2-BD59-A6C34878D82A}">
                      <a16:rowId xmlns:a16="http://schemas.microsoft.com/office/drawing/2014/main" val="2128407461"/>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central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20%</a:t>
                        </a:r>
                      </a:p>
                    </a:txBody>
                    <a:tcPr marL="6350" marR="6350" marT="6350" marB="0" anchor="ctr"/>
                  </a:tc>
                  <a:tc>
                    <a:txBody>
                      <a:bodyPr/>
                      <a:lstStyle/>
                      <a:p>
                        <a:pPr algn="ctr" fontAlgn="b"/>
                        <a:r>
                          <a:rPr lang="en-US" sz="1100" b="0" i="0" u="none" strike="noStrike">
                            <a:solidFill>
                              <a:srgbClr val="262261"/>
                            </a:solidFill>
                            <a:effectLst/>
                            <a:latin typeface="Calibri" panose="020F0502020204030204" pitchFamily="34" charset="0"/>
                          </a:rPr>
                          <a:t>16%</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35%</a:t>
                        </a:r>
                      </a:p>
                    </a:txBody>
                    <a:tcPr marL="6350" marR="6350" marT="6350" marB="0" anchor="ctr"/>
                  </a:tc>
                  <a:extLst>
                    <a:ext uri="{0D108BD9-81ED-4DB2-BD59-A6C34878D82A}">
                      <a16:rowId xmlns:a16="http://schemas.microsoft.com/office/drawing/2014/main" val="4058338305"/>
                    </a:ext>
                  </a:extLst>
                </a:tr>
                <a:tr h="262553">
                  <a:tc>
                    <a:txBody>
                      <a:bodyPr/>
                      <a:lstStyle/>
                      <a:p>
                        <a:pPr algn="ctr" fontAlgn="b"/>
                        <a:r>
                          <a:rPr lang="en-US" sz="1100" b="0" i="0" u="none" strike="noStrike" dirty="0">
                            <a:solidFill>
                              <a:srgbClr val="262261"/>
                            </a:solidFill>
                            <a:effectLst/>
                            <a:latin typeface="Calibri" panose="020F0502020204030204" pitchFamily="34" charset="0"/>
                          </a:rPr>
                          <a:t>Central (Any level)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81%</a:t>
                        </a:r>
                      </a:p>
                    </a:txBody>
                    <a:tcPr marL="6350" marR="6350" marT="6350" marB="0" anchor="ctr"/>
                  </a:tc>
                  <a:tc>
                    <a:txBody>
                      <a:bodyPr/>
                      <a:lstStyle/>
                      <a:p>
                        <a:pPr algn="ctr" fontAlgn="b"/>
                        <a:r>
                          <a:rPr lang="en-US" sz="1100" b="0" i="0" u="none" strike="noStrike">
                            <a:solidFill>
                              <a:srgbClr val="262261"/>
                            </a:solidFill>
                            <a:effectLst/>
                            <a:latin typeface="Calibri" panose="020F0502020204030204" pitchFamily="34" charset="0"/>
                          </a:rPr>
                          <a:t>83%</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78%</a:t>
                        </a:r>
                      </a:p>
                    </a:txBody>
                    <a:tcPr marL="6350" marR="6350" marT="6350" marB="0" anchor="ctr"/>
                  </a:tc>
                  <a:extLst>
                    <a:ext uri="{0D108BD9-81ED-4DB2-BD59-A6C34878D82A}">
                      <a16:rowId xmlns:a16="http://schemas.microsoft.com/office/drawing/2014/main" val="2010828989"/>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central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19%</a:t>
                        </a:r>
                      </a:p>
                    </a:txBody>
                    <a:tcPr marL="6350" marR="6350" marT="6350" marB="0" anchor="ctr"/>
                  </a:tc>
                  <a:tc>
                    <a:txBody>
                      <a:bodyPr/>
                      <a:lstStyle/>
                      <a:p>
                        <a:pPr algn="ctr" fontAlgn="b"/>
                        <a:r>
                          <a:rPr lang="en-US" sz="1100" b="0" i="0" u="none" strike="noStrike">
                            <a:solidFill>
                              <a:srgbClr val="262261"/>
                            </a:solidFill>
                            <a:effectLst/>
                            <a:latin typeface="Calibri" panose="020F0502020204030204" pitchFamily="34" charset="0"/>
                          </a:rPr>
                          <a:t>17%</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22%</a:t>
                        </a:r>
                      </a:p>
                    </a:txBody>
                    <a:tcPr marL="6350" marR="6350" marT="6350" marB="0" anchor="ctr"/>
                  </a:tc>
                  <a:extLst>
                    <a:ext uri="{0D108BD9-81ED-4DB2-BD59-A6C34878D82A}">
                      <a16:rowId xmlns:a16="http://schemas.microsoft.com/office/drawing/2014/main" val="1804281782"/>
                    </a:ext>
                  </a:extLst>
                </a:tr>
                <a:tr h="262553">
                  <a:tc>
                    <a:txBody>
                      <a:bodyPr/>
                      <a:lstStyle/>
                      <a:p>
                        <a:pPr algn="ctr" fontAlgn="b"/>
                        <a:r>
                          <a:rPr lang="en-US" sz="1100" b="0" i="0" u="none" strike="noStrike" dirty="0">
                            <a:solidFill>
                              <a:srgbClr val="262261"/>
                            </a:solidFill>
                            <a:effectLst/>
                            <a:latin typeface="Calibri" panose="020F0502020204030204" pitchFamily="34" charset="0"/>
                          </a:rPr>
                          <a:t>Central (Any level)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94%</a:t>
                        </a:r>
                      </a:p>
                    </a:txBody>
                    <a:tcPr marL="6350" marR="6350" marT="6350" marB="0" anchor="ctr"/>
                  </a:tc>
                  <a:tc>
                    <a:txBody>
                      <a:bodyPr/>
                      <a:lstStyle/>
                      <a:p>
                        <a:pPr algn="ctr" fontAlgn="b"/>
                        <a:r>
                          <a:rPr lang="en-US" sz="1100" b="0" i="0" u="none" strike="noStrike">
                            <a:solidFill>
                              <a:srgbClr val="262261"/>
                            </a:solidFill>
                            <a:effectLst/>
                            <a:latin typeface="Calibri" panose="020F0502020204030204" pitchFamily="34" charset="0"/>
                          </a:rPr>
                          <a:t>89%</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83%</a:t>
                        </a:r>
                      </a:p>
                    </a:txBody>
                    <a:tcPr marL="6350" marR="6350" marT="6350" marB="0" anchor="ctr"/>
                  </a:tc>
                  <a:extLst>
                    <a:ext uri="{0D108BD9-81ED-4DB2-BD59-A6C34878D82A}">
                      <a16:rowId xmlns:a16="http://schemas.microsoft.com/office/drawing/2014/main" val="761738322"/>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central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6%</a:t>
                        </a:r>
                      </a:p>
                    </a:txBody>
                    <a:tcPr marL="6350" marR="6350" marT="6350" marB="0" anchor="ctr"/>
                  </a:tc>
                  <a:tc>
                    <a:txBody>
                      <a:bodyPr/>
                      <a:lstStyle/>
                      <a:p>
                        <a:pPr algn="ctr" fontAlgn="b"/>
                        <a:r>
                          <a:rPr lang="en-US" sz="1100" b="0" i="0" u="none" strike="noStrike">
                            <a:solidFill>
                              <a:srgbClr val="262261"/>
                            </a:solidFill>
                            <a:effectLst/>
                            <a:latin typeface="Calibri" panose="020F0502020204030204" pitchFamily="34" charset="0"/>
                          </a:rPr>
                          <a:t>12%</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18%</a:t>
                        </a:r>
                      </a:p>
                    </a:txBody>
                    <a:tcPr marL="6350" marR="6350" marT="6350" marB="0" anchor="ctr"/>
                  </a:tc>
                  <a:extLst>
                    <a:ext uri="{0D108BD9-81ED-4DB2-BD59-A6C34878D82A}">
                      <a16:rowId xmlns:a16="http://schemas.microsoft.com/office/drawing/2014/main" val="1721421021"/>
                    </a:ext>
                  </a:extLst>
                </a:tr>
                <a:tr h="262553">
                  <a:tc>
                    <a:txBody>
                      <a:bodyPr/>
                      <a:lstStyle/>
                      <a:p>
                        <a:pPr algn="ctr" fontAlgn="b"/>
                        <a:r>
                          <a:rPr lang="en-US" sz="1100" b="0" i="0" u="none" strike="noStrike" dirty="0">
                            <a:solidFill>
                              <a:srgbClr val="262261"/>
                            </a:solidFill>
                            <a:effectLst/>
                            <a:latin typeface="Calibri" panose="020F0502020204030204" pitchFamily="34" charset="0"/>
                          </a:rPr>
                          <a:t>Central (Any level)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88%</a:t>
                        </a:r>
                      </a:p>
                    </a:txBody>
                    <a:tcPr marL="6350" marR="6350" marT="6350" marB="0" anchor="ctr"/>
                  </a:tc>
                  <a:tc>
                    <a:txBody>
                      <a:bodyPr/>
                      <a:lstStyle/>
                      <a:p>
                        <a:pPr algn="ctr" fontAlgn="b"/>
                        <a:r>
                          <a:rPr lang="en-US" sz="1100" b="0" i="0" u="none" strike="noStrike">
                            <a:solidFill>
                              <a:srgbClr val="262261"/>
                            </a:solidFill>
                            <a:effectLst/>
                            <a:latin typeface="Calibri" panose="020F0502020204030204" pitchFamily="34" charset="0"/>
                          </a:rPr>
                          <a:t>84%</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79%</a:t>
                        </a:r>
                      </a:p>
                    </a:txBody>
                    <a:tcPr marL="6350" marR="6350" marT="6350" marB="0" anchor="ctr"/>
                  </a:tc>
                  <a:extLst>
                    <a:ext uri="{0D108BD9-81ED-4DB2-BD59-A6C34878D82A}">
                      <a16:rowId xmlns:a16="http://schemas.microsoft.com/office/drawing/2014/main" val="2786156045"/>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central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12%</a:t>
                        </a:r>
                      </a:p>
                    </a:txBody>
                    <a:tcPr marL="6350" marR="6350" marT="6350" marB="0" anchor="ctr"/>
                  </a:tc>
                  <a:tc>
                    <a:txBody>
                      <a:bodyPr/>
                      <a:lstStyle/>
                      <a:p>
                        <a:pPr algn="ctr" fontAlgn="b"/>
                        <a:r>
                          <a:rPr lang="en-US" sz="1100" b="0" i="0" u="none" strike="noStrike">
                            <a:solidFill>
                              <a:srgbClr val="262261"/>
                            </a:solidFill>
                            <a:effectLst/>
                            <a:latin typeface="Calibri" panose="020F0502020204030204" pitchFamily="34" charset="0"/>
                          </a:rPr>
                          <a:t>17%</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21%</a:t>
                        </a:r>
                      </a:p>
                    </a:txBody>
                    <a:tcPr marL="6350" marR="6350" marT="6350" marB="0" anchor="ctr"/>
                  </a:tc>
                  <a:extLst>
                    <a:ext uri="{0D108BD9-81ED-4DB2-BD59-A6C34878D82A}">
                      <a16:rowId xmlns:a16="http://schemas.microsoft.com/office/drawing/2014/main" val="2904123178"/>
                    </a:ext>
                  </a:extLst>
                </a:tr>
                <a:tr h="262553">
                  <a:tc>
                    <a:txBody>
                      <a:bodyPr/>
                      <a:lstStyle/>
                      <a:p>
                        <a:pPr algn="ctr" fontAlgn="b"/>
                        <a:r>
                          <a:rPr lang="en-US" sz="1100" b="0" i="0" u="none" strike="noStrike" dirty="0">
                            <a:solidFill>
                              <a:srgbClr val="262261"/>
                            </a:solidFill>
                            <a:effectLst/>
                            <a:latin typeface="Calibri" panose="020F0502020204030204" pitchFamily="34" charset="0"/>
                          </a:rPr>
                          <a:t>Central (Any level)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87%</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87%</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82%</a:t>
                        </a:r>
                      </a:p>
                    </a:txBody>
                    <a:tcPr marL="6350" marR="6350" marT="6350" marB="0" anchor="ctr"/>
                  </a:tc>
                  <a:extLst>
                    <a:ext uri="{0D108BD9-81ED-4DB2-BD59-A6C34878D82A}">
                      <a16:rowId xmlns:a16="http://schemas.microsoft.com/office/drawing/2014/main" val="4159406936"/>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central</a:t>
                        </a:r>
                      </a:p>
                    </a:txBody>
                    <a:tcPr marL="6350" marR="6350" marT="6350" marB="0" anchor="ctr">
                      <a:solidFill>
                        <a:schemeClr val="bg1"/>
                      </a:solidFill>
                    </a:tcPr>
                  </a:tc>
                  <a:tc>
                    <a:txBody>
                      <a:bodyPr/>
                      <a:lstStyle/>
                      <a:p>
                        <a:pPr algn="ctr" fontAlgn="b"/>
                        <a:r>
                          <a:rPr lang="en-US" sz="1100" b="0" i="0" u="none" strike="noStrike" dirty="0">
                            <a:solidFill>
                              <a:srgbClr val="262261"/>
                            </a:solidFill>
                            <a:effectLst/>
                            <a:latin typeface="Calibri" panose="020F0502020204030204" pitchFamily="34" charset="0"/>
                          </a:rPr>
                          <a:t>13%</a:t>
                        </a:r>
                      </a:p>
                    </a:txBody>
                    <a:tcPr marL="6350" marR="6350" marT="6350" marB="0" anchor="ctr"/>
                  </a:tc>
                  <a:tc>
                    <a:txBody>
                      <a:bodyPr/>
                      <a:lstStyle/>
                      <a:p>
                        <a:pPr algn="ctr" fontAlgn="b"/>
                        <a:r>
                          <a:rPr lang="en-US" sz="1100" b="0" i="0" u="none" strike="noStrike">
                            <a:solidFill>
                              <a:srgbClr val="262261"/>
                            </a:solidFill>
                            <a:effectLst/>
                            <a:latin typeface="Calibri" panose="020F0502020204030204" pitchFamily="34" charset="0"/>
                          </a:rPr>
                          <a:t>13%</a:t>
                        </a:r>
                      </a:p>
                    </a:txBody>
                    <a:tcPr marL="6350" marR="6350" marT="6350" marB="0" anchor="ctr"/>
                  </a:tc>
                  <a:tc>
                    <a:txBody>
                      <a:bodyPr/>
                      <a:lstStyle/>
                      <a:p>
                        <a:pPr algn="ctr" fontAlgn="b"/>
                        <a:r>
                          <a:rPr lang="en-US" sz="1100" b="0" i="0" u="none" strike="noStrike" dirty="0">
                            <a:solidFill>
                              <a:srgbClr val="262261"/>
                            </a:solidFill>
                            <a:effectLst/>
                            <a:latin typeface="Calibri" panose="020F0502020204030204" pitchFamily="34" charset="0"/>
                          </a:rPr>
                          <a:t>18%</a:t>
                        </a:r>
                      </a:p>
                    </a:txBody>
                    <a:tcPr marL="6350" marR="6350" marT="6350" marB="0" anchor="ctr"/>
                  </a:tc>
                  <a:extLst>
                    <a:ext uri="{0D108BD9-81ED-4DB2-BD59-A6C34878D82A}">
                      <a16:rowId xmlns:a16="http://schemas.microsoft.com/office/drawing/2014/main" val="4148796530"/>
                    </a:ext>
                  </a:extLst>
                </a:tr>
              </a:tbl>
            </a:graphicData>
          </a:graphic>
        </p:graphicFrame>
        <p:sp>
          <p:nvSpPr>
            <p:cNvPr id="15" name="Left Bracket 14">
              <a:extLst>
                <a:ext uri="{FF2B5EF4-FFF2-40B4-BE49-F238E27FC236}">
                  <a16:creationId xmlns:a16="http://schemas.microsoft.com/office/drawing/2014/main" id="{A26DCC90-8448-55D8-7038-BCC6B566B9FC}"/>
                </a:ext>
              </a:extLst>
            </p:cNvPr>
            <p:cNvSpPr/>
            <p:nvPr/>
          </p:nvSpPr>
          <p:spPr>
            <a:xfrm>
              <a:off x="2564279" y="1667196"/>
              <a:ext cx="271670" cy="372822"/>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6" name="Title" descr="f6f017b4-9a1e-4bbf-81c6-2caa04588751 Title">
              <a:extLst>
                <a:ext uri="{FF2B5EF4-FFF2-40B4-BE49-F238E27FC236}">
                  <a16:creationId xmlns:a16="http://schemas.microsoft.com/office/drawing/2014/main" id="{ECED3DDB-F02E-132D-CE56-D8A4F24281E8}"/>
                </a:ext>
              </a:extLst>
            </p:cNvPr>
            <p:cNvSpPr txBox="1">
              <a:spLocks/>
            </p:cNvSpPr>
            <p:nvPr/>
          </p:nvSpPr>
          <p:spPr>
            <a:xfrm>
              <a:off x="738331" y="2290608"/>
              <a:ext cx="1864612" cy="207047"/>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7DB2DF"/>
                  </a:solidFill>
                  <a:latin typeface="Bahnschrift SemiBold" panose="020B0502040204020203" pitchFamily="34" charset="0"/>
                </a:rPr>
                <a:t>Being from your city</a:t>
              </a:r>
            </a:p>
          </p:txBody>
        </p:sp>
        <p:sp>
          <p:nvSpPr>
            <p:cNvPr id="17" name="Title" descr="f6f017b4-9a1e-4bbf-81c6-2caa04588751 Title">
              <a:extLst>
                <a:ext uri="{FF2B5EF4-FFF2-40B4-BE49-F238E27FC236}">
                  <a16:creationId xmlns:a16="http://schemas.microsoft.com/office/drawing/2014/main" id="{B2828A00-AF0B-0F73-5DAF-05231BEC1360}"/>
                </a:ext>
              </a:extLst>
            </p:cNvPr>
            <p:cNvSpPr txBox="1">
              <a:spLocks/>
            </p:cNvSpPr>
            <p:nvPr/>
          </p:nvSpPr>
          <p:spPr>
            <a:xfrm>
              <a:off x="1053010" y="1700029"/>
              <a:ext cx="1325421" cy="266397"/>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262261"/>
                  </a:solidFill>
                  <a:latin typeface="Bahnschrift SemiBold" panose="020B0502040204020203" pitchFamily="34" charset="0"/>
                </a:rPr>
                <a:t>Being a Southerner</a:t>
              </a:r>
            </a:p>
          </p:txBody>
        </p:sp>
        <p:sp>
          <p:nvSpPr>
            <p:cNvPr id="19" name="Title" descr="f6f017b4-9a1e-4bbf-81c6-2caa04588751 Title">
              <a:extLst>
                <a:ext uri="{FF2B5EF4-FFF2-40B4-BE49-F238E27FC236}">
                  <a16:creationId xmlns:a16="http://schemas.microsoft.com/office/drawing/2014/main" id="{0D74984B-4C79-D8A3-EC27-AC789774CF85}"/>
                </a:ext>
              </a:extLst>
            </p:cNvPr>
            <p:cNvSpPr txBox="1">
              <a:spLocks/>
            </p:cNvSpPr>
            <p:nvPr/>
          </p:nvSpPr>
          <p:spPr>
            <a:xfrm>
              <a:off x="842701" y="2731320"/>
              <a:ext cx="1616115" cy="290731"/>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262261"/>
                  </a:solidFill>
                  <a:latin typeface="Bahnschrift SemiBold" panose="020B0502040204020203" pitchFamily="34" charset="0"/>
                </a:rPr>
                <a:t>Being from your state</a:t>
              </a:r>
            </a:p>
          </p:txBody>
        </p:sp>
        <p:sp>
          <p:nvSpPr>
            <p:cNvPr id="21" name="Title" descr="f6f017b4-9a1e-4bbf-81c6-2caa04588751 Title">
              <a:extLst>
                <a:ext uri="{FF2B5EF4-FFF2-40B4-BE49-F238E27FC236}">
                  <a16:creationId xmlns:a16="http://schemas.microsoft.com/office/drawing/2014/main" id="{BEED7F8C-5971-11F9-829C-72127F06C073}"/>
                </a:ext>
              </a:extLst>
            </p:cNvPr>
            <p:cNvSpPr txBox="1">
              <a:spLocks/>
            </p:cNvSpPr>
            <p:nvPr/>
          </p:nvSpPr>
          <p:spPr>
            <a:xfrm>
              <a:off x="756910" y="3292989"/>
              <a:ext cx="1864611" cy="207048"/>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7DB2DF"/>
                  </a:solidFill>
                  <a:latin typeface="Bahnschrift SemiBold" panose="020B0502040204020203" pitchFamily="34" charset="0"/>
                </a:rPr>
                <a:t>Your gender identity</a:t>
              </a:r>
            </a:p>
          </p:txBody>
        </p:sp>
        <p:sp>
          <p:nvSpPr>
            <p:cNvPr id="23" name="Title" descr="f6f017b4-9a1e-4bbf-81c6-2caa04588751 Title">
              <a:extLst>
                <a:ext uri="{FF2B5EF4-FFF2-40B4-BE49-F238E27FC236}">
                  <a16:creationId xmlns:a16="http://schemas.microsoft.com/office/drawing/2014/main" id="{919689D2-E0C8-ACF4-95A5-210A7F1A752B}"/>
                </a:ext>
              </a:extLst>
            </p:cNvPr>
            <p:cNvSpPr txBox="1">
              <a:spLocks/>
            </p:cNvSpPr>
            <p:nvPr/>
          </p:nvSpPr>
          <p:spPr>
            <a:xfrm>
              <a:off x="917227" y="3797896"/>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262261"/>
                  </a:solidFill>
                  <a:latin typeface="Bahnschrift SemiBold" panose="020B0502040204020203" pitchFamily="34" charset="0"/>
                </a:rPr>
                <a:t>Your occupation</a:t>
              </a:r>
            </a:p>
          </p:txBody>
        </p:sp>
        <p:sp>
          <p:nvSpPr>
            <p:cNvPr id="24" name="Left Bracket 23">
              <a:extLst>
                <a:ext uri="{FF2B5EF4-FFF2-40B4-BE49-F238E27FC236}">
                  <a16:creationId xmlns:a16="http://schemas.microsoft.com/office/drawing/2014/main" id="{7C53AF24-7ECE-4B1B-0A03-8228E531F33D}"/>
                </a:ext>
              </a:extLst>
            </p:cNvPr>
            <p:cNvSpPr/>
            <p:nvPr/>
          </p:nvSpPr>
          <p:spPr>
            <a:xfrm>
              <a:off x="2564281" y="2197282"/>
              <a:ext cx="271670" cy="372822"/>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5" name="Left Bracket 24">
              <a:extLst>
                <a:ext uri="{FF2B5EF4-FFF2-40B4-BE49-F238E27FC236}">
                  <a16:creationId xmlns:a16="http://schemas.microsoft.com/office/drawing/2014/main" id="{BEDD7F2E-6CBB-1A1F-054B-C250073A2BC1}"/>
                </a:ext>
              </a:extLst>
            </p:cNvPr>
            <p:cNvSpPr/>
            <p:nvPr/>
          </p:nvSpPr>
          <p:spPr>
            <a:xfrm>
              <a:off x="2564281" y="2707491"/>
              <a:ext cx="271670" cy="372822"/>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6" name="Left Bracket 25">
              <a:extLst>
                <a:ext uri="{FF2B5EF4-FFF2-40B4-BE49-F238E27FC236}">
                  <a16:creationId xmlns:a16="http://schemas.microsoft.com/office/drawing/2014/main" id="{42B90451-AB2C-843E-28D2-9BD1DE062FFC}"/>
                </a:ext>
              </a:extLst>
            </p:cNvPr>
            <p:cNvSpPr/>
            <p:nvPr/>
          </p:nvSpPr>
          <p:spPr>
            <a:xfrm>
              <a:off x="2564283" y="3237577"/>
              <a:ext cx="271670" cy="372822"/>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7" name="Left Bracket 26">
              <a:extLst>
                <a:ext uri="{FF2B5EF4-FFF2-40B4-BE49-F238E27FC236}">
                  <a16:creationId xmlns:a16="http://schemas.microsoft.com/office/drawing/2014/main" id="{FBA0F393-EDBE-613E-8085-8E014770C236}"/>
                </a:ext>
              </a:extLst>
            </p:cNvPr>
            <p:cNvSpPr/>
            <p:nvPr/>
          </p:nvSpPr>
          <p:spPr>
            <a:xfrm>
              <a:off x="2564281" y="3761039"/>
              <a:ext cx="271670" cy="372822"/>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8" name="Left Bracket 27">
              <a:extLst>
                <a:ext uri="{FF2B5EF4-FFF2-40B4-BE49-F238E27FC236}">
                  <a16:creationId xmlns:a16="http://schemas.microsoft.com/office/drawing/2014/main" id="{E433E804-DB93-C27E-0AE7-59C11334A7DF}"/>
                </a:ext>
              </a:extLst>
            </p:cNvPr>
            <p:cNvSpPr/>
            <p:nvPr/>
          </p:nvSpPr>
          <p:spPr>
            <a:xfrm>
              <a:off x="2564283" y="4291125"/>
              <a:ext cx="271670" cy="372822"/>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9" name="Left Bracket 28">
              <a:extLst>
                <a:ext uri="{FF2B5EF4-FFF2-40B4-BE49-F238E27FC236}">
                  <a16:creationId xmlns:a16="http://schemas.microsoft.com/office/drawing/2014/main" id="{D6DD7431-5FA5-378A-B6EB-723E2AA0B5EE}"/>
                </a:ext>
              </a:extLst>
            </p:cNvPr>
            <p:cNvSpPr/>
            <p:nvPr/>
          </p:nvSpPr>
          <p:spPr>
            <a:xfrm>
              <a:off x="2564283" y="4814586"/>
              <a:ext cx="271670" cy="372822"/>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0" name="Left Bracket 29">
              <a:extLst>
                <a:ext uri="{FF2B5EF4-FFF2-40B4-BE49-F238E27FC236}">
                  <a16:creationId xmlns:a16="http://schemas.microsoft.com/office/drawing/2014/main" id="{9DDA8A8C-9C4C-05D7-A079-4A74EB7A0FA2}"/>
                </a:ext>
              </a:extLst>
            </p:cNvPr>
            <p:cNvSpPr/>
            <p:nvPr/>
          </p:nvSpPr>
          <p:spPr>
            <a:xfrm>
              <a:off x="2564285" y="5344672"/>
              <a:ext cx="271670" cy="372822"/>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1" name="Left Bracket 30">
              <a:extLst>
                <a:ext uri="{FF2B5EF4-FFF2-40B4-BE49-F238E27FC236}">
                  <a16:creationId xmlns:a16="http://schemas.microsoft.com/office/drawing/2014/main" id="{A9F4C2E8-5A26-B2EE-4112-030390CA8FC7}"/>
                </a:ext>
              </a:extLst>
            </p:cNvPr>
            <p:cNvSpPr/>
            <p:nvPr/>
          </p:nvSpPr>
          <p:spPr>
            <a:xfrm>
              <a:off x="2564279" y="5853777"/>
              <a:ext cx="271670" cy="372822"/>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2" name="Title" descr="f6f017b4-9a1e-4bbf-81c6-2caa04588751 Title">
              <a:extLst>
                <a:ext uri="{FF2B5EF4-FFF2-40B4-BE49-F238E27FC236}">
                  <a16:creationId xmlns:a16="http://schemas.microsoft.com/office/drawing/2014/main" id="{63335D10-CB53-3A0A-D48A-293A48FABBF1}"/>
                </a:ext>
              </a:extLst>
            </p:cNvPr>
            <p:cNvSpPr txBox="1">
              <a:spLocks/>
            </p:cNvSpPr>
            <p:nvPr/>
          </p:nvSpPr>
          <p:spPr>
            <a:xfrm>
              <a:off x="836689" y="4301863"/>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7DB2DF"/>
                  </a:solidFill>
                  <a:latin typeface="Bahnschrift SemiBold" panose="020B0502040204020203" pitchFamily="34" charset="0"/>
                </a:rPr>
                <a:t>Your political party</a:t>
              </a:r>
            </a:p>
          </p:txBody>
        </p:sp>
        <p:sp>
          <p:nvSpPr>
            <p:cNvPr id="33" name="Title" descr="f6f017b4-9a1e-4bbf-81c6-2caa04588751 Title">
              <a:extLst>
                <a:ext uri="{FF2B5EF4-FFF2-40B4-BE49-F238E27FC236}">
                  <a16:creationId xmlns:a16="http://schemas.microsoft.com/office/drawing/2014/main" id="{6CBA52B6-D649-531A-3CAA-349739023A64}"/>
                </a:ext>
              </a:extLst>
            </p:cNvPr>
            <p:cNvSpPr txBox="1">
              <a:spLocks/>
            </p:cNvSpPr>
            <p:nvPr/>
          </p:nvSpPr>
          <p:spPr>
            <a:xfrm>
              <a:off x="1142101" y="4848536"/>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262261"/>
                  </a:solidFill>
                  <a:latin typeface="Bahnschrift SemiBold" panose="020B0502040204020203" pitchFamily="34" charset="0"/>
                </a:rPr>
                <a:t>Your race</a:t>
              </a:r>
            </a:p>
          </p:txBody>
        </p:sp>
        <p:sp>
          <p:nvSpPr>
            <p:cNvPr id="34" name="Title" descr="f6f017b4-9a1e-4bbf-81c6-2caa04588751 Title">
              <a:extLst>
                <a:ext uri="{FF2B5EF4-FFF2-40B4-BE49-F238E27FC236}">
                  <a16:creationId xmlns:a16="http://schemas.microsoft.com/office/drawing/2014/main" id="{8F54F641-7C18-DBCD-0C57-72495155D7D3}"/>
                </a:ext>
              </a:extLst>
            </p:cNvPr>
            <p:cNvSpPr txBox="1">
              <a:spLocks/>
            </p:cNvSpPr>
            <p:nvPr/>
          </p:nvSpPr>
          <p:spPr>
            <a:xfrm>
              <a:off x="787130" y="5402244"/>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7DB2DF"/>
                  </a:solidFill>
                  <a:latin typeface="Bahnschrift SemiBold" panose="020B0502040204020203" pitchFamily="34" charset="0"/>
                </a:rPr>
                <a:t>Your religion or faith</a:t>
              </a:r>
            </a:p>
          </p:txBody>
        </p:sp>
        <p:sp>
          <p:nvSpPr>
            <p:cNvPr id="36" name="Title" descr="f6f017b4-9a1e-4bbf-81c6-2caa04588751 Title">
              <a:extLst>
                <a:ext uri="{FF2B5EF4-FFF2-40B4-BE49-F238E27FC236}">
                  <a16:creationId xmlns:a16="http://schemas.microsoft.com/office/drawing/2014/main" id="{8FE405FF-2E9B-9E22-B3F6-7864E8D4BA63}"/>
                </a:ext>
              </a:extLst>
            </p:cNvPr>
            <p:cNvSpPr txBox="1">
              <a:spLocks/>
            </p:cNvSpPr>
            <p:nvPr/>
          </p:nvSpPr>
          <p:spPr>
            <a:xfrm>
              <a:off x="703591" y="5903104"/>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262261"/>
                  </a:solidFill>
                  <a:latin typeface="Bahnschrift SemiBold" panose="020B0502040204020203" pitchFamily="34" charset="0"/>
                </a:rPr>
                <a:t>Your sexual orientation</a:t>
              </a:r>
            </a:p>
          </p:txBody>
        </p:sp>
      </p:grpSp>
      <p:sp>
        <p:nvSpPr>
          <p:cNvPr id="38" name="viz.Every.person.has.different.roles.and.group.memberships.that.shape.their.identity.How.central.is.each.of.the.following.to.your.identity footer" descr="Footer: aecbc48a-a7ad-4855-9dbe-64250f11bd31 viz.Every.person.has.different.roles.and.group.memberships.that.shape.their.identity.How.central.is.each.of.the.following.to.your.identity">
            <a:extLst>
              <a:ext uri="{FF2B5EF4-FFF2-40B4-BE49-F238E27FC236}">
                <a16:creationId xmlns:a16="http://schemas.microsoft.com/office/drawing/2014/main" id="{5B21D440-B2BD-DB9F-405A-CE059678C952}"/>
              </a:ext>
            </a:extLst>
          </p:cNvPr>
          <p:cNvSpPr/>
          <p:nvPr/>
        </p:nvSpPr>
        <p:spPr>
          <a:xfrm>
            <a:off x="787130" y="6369828"/>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Every person has different roles and group memberships that shape their identity. How central is each of the following to your identity SUMMARY</a:t>
            </a:r>
            <a:br>
              <a:rPr dirty="0"/>
            </a:br>
            <a:r>
              <a:rPr sz="800" b="0" i="0" u="none" strike="noStrike" dirty="0">
                <a:solidFill>
                  <a:srgbClr val="505050"/>
                </a:solidFill>
                <a:latin typeface="Open Sans"/>
              </a:rPr>
              <a:t>sample size = 1800</a:t>
            </a:r>
          </a:p>
        </p:txBody>
      </p:sp>
    </p:spTree>
    <p:extLst>
      <p:ext uri="{BB962C8B-B14F-4D97-AF65-F5344CB8AC3E}">
        <p14:creationId xmlns:p14="http://schemas.microsoft.com/office/powerpoint/2010/main" val="30073843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How important is each of the following values to you?">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How.important.is.each.of.the.following.values.to.you." descr="72ef112f-fb09-48b9-a880-73b0e2be9433 viz.How.important.is.each.of.the.following.values.to.you."/>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How.important.is.each.of.the.following.values.to.you. footer" descr="Footer: 72ef112f-fb09-48b9-a880-73b0e2be9433 viz.How.important.is.each.of.the.following.values.to.you."/>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How important is each of the following values to you?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CCCD555B-3B03-AB75-F513-F9FBB63692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C12B271-72DD-A144-CE48-82DD651307B3}"/>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1CC5EB7C-E70F-E7CF-D466-D29D270D1BBD}"/>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How important is each of the following values to you?</a:t>
            </a:r>
          </a:p>
        </p:txBody>
      </p:sp>
      <p:sp>
        <p:nvSpPr>
          <p:cNvPr id="11" name="Title" descr="f6f017b4-9a1e-4bbf-81c6-2caa04588751 Title">
            <a:extLst>
              <a:ext uri="{FF2B5EF4-FFF2-40B4-BE49-F238E27FC236}">
                <a16:creationId xmlns:a16="http://schemas.microsoft.com/office/drawing/2014/main" id="{93E8A6F8-F6D7-73A1-7EAE-EF048E7E065F}"/>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HONESTY RANKS AS MOST IMPORTANT VALUE FOR SOUTHERNERS</a:t>
            </a:r>
          </a:p>
        </p:txBody>
      </p:sp>
      <p:pic>
        <p:nvPicPr>
          <p:cNvPr id="12" name="Graphic 11" descr="Help outline">
            <a:extLst>
              <a:ext uri="{FF2B5EF4-FFF2-40B4-BE49-F238E27FC236}">
                <a16:creationId xmlns:a16="http://schemas.microsoft.com/office/drawing/2014/main" id="{B0ACBEA5-3927-447A-85A3-F7338D5616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How.important.is.each.of.the.following.values.to.you. footer" descr="Footer: 72ef112f-fb09-48b9-a880-73b0e2be9433 viz.How.important.is.each.of.the.following.values.to.you."/>
          <p:cNvSpPr/>
          <p:nvPr/>
        </p:nvSpPr>
        <p:spPr>
          <a:xfrm>
            <a:off x="762000" y="6315184"/>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How important is each of the following values to you?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CCCD555B-3B03-AB75-F513-F9FBB63692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C12B271-72DD-A144-CE48-82DD651307B3}"/>
              </a:ext>
            </a:extLst>
          </p:cNvPr>
          <p:cNvSpPr/>
          <p:nvPr/>
        </p:nvSpPr>
        <p:spPr>
          <a:xfrm>
            <a:off x="7433" y="-9169"/>
            <a:ext cx="12189834" cy="983204"/>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1CC5EB7C-E70F-E7CF-D466-D29D270D1BBD}"/>
              </a:ext>
            </a:extLst>
          </p:cNvPr>
          <p:cNvSpPr txBox="1">
            <a:spLocks/>
          </p:cNvSpPr>
          <p:nvPr/>
        </p:nvSpPr>
        <p:spPr>
          <a:xfrm>
            <a:off x="1175295" y="18049"/>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dirty="0">
                <a:solidFill>
                  <a:schemeClr val="bg1"/>
                </a:solidFill>
                <a:latin typeface="Bahnschrift Light SemiCondensed" panose="020B0502040204020203" pitchFamily="34" charset="0"/>
              </a:rPr>
              <a:t>How important is each of the following values to you?</a:t>
            </a:r>
          </a:p>
        </p:txBody>
      </p:sp>
      <p:pic>
        <p:nvPicPr>
          <p:cNvPr id="12" name="Graphic 11" descr="Help outline">
            <a:extLst>
              <a:ext uri="{FF2B5EF4-FFF2-40B4-BE49-F238E27FC236}">
                <a16:creationId xmlns:a16="http://schemas.microsoft.com/office/drawing/2014/main" id="{B0ACBEA5-3927-447A-85A3-F7338D5616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19016"/>
            <a:ext cx="602425" cy="602425"/>
          </a:xfrm>
          <a:prstGeom prst="rect">
            <a:avLst/>
          </a:prstGeom>
        </p:spPr>
      </p:pic>
      <p:grpSp>
        <p:nvGrpSpPr>
          <p:cNvPr id="9" name="Group 8">
            <a:extLst>
              <a:ext uri="{FF2B5EF4-FFF2-40B4-BE49-F238E27FC236}">
                <a16:creationId xmlns:a16="http://schemas.microsoft.com/office/drawing/2014/main" id="{15F2FC61-8853-537D-69CD-6312FD72CE2E}"/>
              </a:ext>
            </a:extLst>
          </p:cNvPr>
          <p:cNvGrpSpPr/>
          <p:nvPr/>
        </p:nvGrpSpPr>
        <p:grpSpPr>
          <a:xfrm>
            <a:off x="703591" y="1203162"/>
            <a:ext cx="10725581" cy="4988507"/>
            <a:chOff x="703591" y="1322430"/>
            <a:chExt cx="10725581" cy="4988507"/>
          </a:xfrm>
        </p:grpSpPr>
        <p:sp>
          <p:nvSpPr>
            <p:cNvPr id="13" name="viz.Every.person.has.different.roles.and.group.memberships.that.shape.their.identity.How.central.is.each.of.the.following.to.your.identity footer" descr="Footer: aecbc48a-a7ad-4855-9dbe-64250f11bd31 viz.Every.person.has.different.roles.and.group.memberships.that.shape.their.identity.How.central.is.each.of.the.following.to.your.identity">
              <a:extLst>
                <a:ext uri="{FF2B5EF4-FFF2-40B4-BE49-F238E27FC236}">
                  <a16:creationId xmlns:a16="http://schemas.microsoft.com/office/drawing/2014/main" id="{99D50519-8933-AB32-293B-F63C00011314}"/>
                </a:ext>
              </a:extLst>
            </p:cNvPr>
            <p:cNvSpPr/>
            <p:nvPr/>
          </p:nvSpPr>
          <p:spPr>
            <a:xfrm>
              <a:off x="742122" y="5990510"/>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Every person has different roles and group memberships that shape their identity. How central is each of the following to your identity SUMMARY</a:t>
              </a:r>
              <a:br>
                <a:rPr/>
              </a:br>
              <a:r>
                <a:rPr sz="800" b="0" i="0" u="none" strike="noStrike">
                  <a:solidFill>
                    <a:srgbClr val="505050"/>
                  </a:solidFill>
                  <a:latin typeface="Open Sans"/>
                </a:rPr>
                <a:t>sample size = 1800</a:t>
              </a:r>
            </a:p>
          </p:txBody>
        </p:sp>
        <p:graphicFrame>
          <p:nvGraphicFramePr>
            <p:cNvPr id="14" name="Table 11">
              <a:extLst>
                <a:ext uri="{FF2B5EF4-FFF2-40B4-BE49-F238E27FC236}">
                  <a16:creationId xmlns:a16="http://schemas.microsoft.com/office/drawing/2014/main" id="{72F8DE17-AA4A-0676-78AB-A1BD60E079F6}"/>
                </a:ext>
              </a:extLst>
            </p:cNvPr>
            <p:cNvGraphicFramePr>
              <a:graphicFrameLocks/>
            </p:cNvGraphicFramePr>
            <p:nvPr>
              <p:extLst>
                <p:ext uri="{D42A27DB-BD31-4B8C-83A1-F6EECF244321}">
                  <p14:modId xmlns:p14="http://schemas.microsoft.com/office/powerpoint/2010/main" val="837274746"/>
                </p:ext>
              </p:extLst>
            </p:nvPr>
          </p:nvGraphicFramePr>
          <p:xfrm>
            <a:off x="2497347" y="1322430"/>
            <a:ext cx="8549136" cy="4988507"/>
          </p:xfrm>
          <a:graphic>
            <a:graphicData uri="http://schemas.openxmlformats.org/drawingml/2006/table">
              <a:tbl>
                <a:tblPr firstRow="1" bandRow="1">
                  <a:tableStyleId>{21E4AEA4-8DFA-4A89-87EB-49C32662AFE0}</a:tableStyleId>
                </a:tblPr>
                <a:tblGrid>
                  <a:gridCol w="1974679">
                    <a:extLst>
                      <a:ext uri="{9D8B030D-6E8A-4147-A177-3AD203B41FA5}">
                        <a16:colId xmlns:a16="http://schemas.microsoft.com/office/drawing/2014/main" val="637954993"/>
                      </a:ext>
                    </a:extLst>
                  </a:gridCol>
                  <a:gridCol w="2305041">
                    <a:extLst>
                      <a:ext uri="{9D8B030D-6E8A-4147-A177-3AD203B41FA5}">
                        <a16:colId xmlns:a16="http://schemas.microsoft.com/office/drawing/2014/main" val="4292558966"/>
                      </a:ext>
                    </a:extLst>
                  </a:gridCol>
                  <a:gridCol w="2134708">
                    <a:extLst>
                      <a:ext uri="{9D8B030D-6E8A-4147-A177-3AD203B41FA5}">
                        <a16:colId xmlns:a16="http://schemas.microsoft.com/office/drawing/2014/main" val="289616212"/>
                      </a:ext>
                    </a:extLst>
                  </a:gridCol>
                  <a:gridCol w="2134708">
                    <a:extLst>
                      <a:ext uri="{9D8B030D-6E8A-4147-A177-3AD203B41FA5}">
                        <a16:colId xmlns:a16="http://schemas.microsoft.com/office/drawing/2014/main" val="3557107412"/>
                      </a:ext>
                    </a:extLst>
                  </a:gridCol>
                </a:tblGrid>
                <a:tr h="262553">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dirty="0">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97%</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97%</a:t>
                        </a:r>
                      </a:p>
                    </a:txBody>
                    <a:tcPr marL="6350" marR="6350" marT="6350" marB="0" anchor="ctr"/>
                  </a:tc>
                  <a:extLst>
                    <a:ext uri="{0D108BD9-81ED-4DB2-BD59-A6C34878D82A}">
                      <a16:rowId xmlns:a16="http://schemas.microsoft.com/office/drawing/2014/main" val="1813386351"/>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3%</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4%</a:t>
                        </a:r>
                      </a:p>
                    </a:txBody>
                    <a:tcPr marL="6350" marR="6350" marT="6350" marB="0" anchor="ctr"/>
                  </a:tc>
                  <a:extLst>
                    <a:ext uri="{0D108BD9-81ED-4DB2-BD59-A6C34878D82A}">
                      <a16:rowId xmlns:a16="http://schemas.microsoft.com/office/drawing/2014/main" val="1181720147"/>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97%</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97%</a:t>
                        </a:r>
                      </a:p>
                    </a:txBody>
                    <a:tcPr marL="6350" marR="6350" marT="6350" marB="0" anchor="ctr"/>
                  </a:tc>
                  <a:extLst>
                    <a:ext uri="{0D108BD9-81ED-4DB2-BD59-A6C34878D82A}">
                      <a16:rowId xmlns:a16="http://schemas.microsoft.com/office/drawing/2014/main" val="1544086765"/>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3%</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3%</a:t>
                        </a:r>
                      </a:p>
                    </a:txBody>
                    <a:tcPr marL="6350" marR="6350" marT="6350" marB="0" anchor="ctr"/>
                  </a:tc>
                  <a:extLst>
                    <a:ext uri="{0D108BD9-81ED-4DB2-BD59-A6C34878D82A}">
                      <a16:rowId xmlns:a16="http://schemas.microsoft.com/office/drawing/2014/main" val="1022768562"/>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97%</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99%</a:t>
                        </a:r>
                      </a:p>
                    </a:txBody>
                    <a:tcPr marL="6350" marR="6350" marT="6350" marB="0" anchor="ctr"/>
                  </a:tc>
                  <a:extLst>
                    <a:ext uri="{0D108BD9-81ED-4DB2-BD59-A6C34878D82A}">
                      <a16:rowId xmlns:a16="http://schemas.microsoft.com/office/drawing/2014/main" val="913154023"/>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3%</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1%</a:t>
                        </a:r>
                      </a:p>
                    </a:txBody>
                    <a:tcPr marL="6350" marR="6350" marT="6350" marB="0" anchor="ctr"/>
                  </a:tc>
                  <a:extLst>
                    <a:ext uri="{0D108BD9-81ED-4DB2-BD59-A6C34878D82A}">
                      <a16:rowId xmlns:a16="http://schemas.microsoft.com/office/drawing/2014/main" val="2044110547"/>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99%</a:t>
                        </a:r>
                      </a:p>
                    </a:txBody>
                    <a:tcPr marL="6350" marR="6350" marT="6350" marB="0" anchor="ctr"/>
                  </a:tc>
                  <a:extLst>
                    <a:ext uri="{0D108BD9-81ED-4DB2-BD59-A6C34878D82A}">
                      <a16:rowId xmlns:a16="http://schemas.microsoft.com/office/drawing/2014/main" val="4243651102"/>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1%</a:t>
                        </a:r>
                      </a:p>
                    </a:txBody>
                    <a:tcPr marL="6350" marR="6350" marT="6350" marB="0" anchor="ctr"/>
                  </a:tc>
                  <a:extLst>
                    <a:ext uri="{0D108BD9-81ED-4DB2-BD59-A6C34878D82A}">
                      <a16:rowId xmlns:a16="http://schemas.microsoft.com/office/drawing/2014/main" val="1681034818"/>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100%</a:t>
                        </a:r>
                      </a:p>
                    </a:txBody>
                    <a:tcPr marL="6350" marR="6350" marT="6350" marB="0" anchor="ctr"/>
                  </a:tc>
                  <a:extLst>
                    <a:ext uri="{0D108BD9-81ED-4DB2-BD59-A6C34878D82A}">
                      <a16:rowId xmlns:a16="http://schemas.microsoft.com/office/drawing/2014/main" val="2128407461"/>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1%</a:t>
                        </a:r>
                      </a:p>
                    </a:txBody>
                    <a:tcPr marL="6350" marR="6350" marT="6350" marB="0" anchor="ctr"/>
                  </a:tc>
                  <a:extLst>
                    <a:ext uri="{0D108BD9-81ED-4DB2-BD59-A6C34878D82A}">
                      <a16:rowId xmlns:a16="http://schemas.microsoft.com/office/drawing/2014/main" val="4058338305"/>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99%</a:t>
                        </a:r>
                      </a:p>
                    </a:txBody>
                    <a:tcPr marL="6350" marR="6350" marT="6350" marB="0" anchor="ctr"/>
                  </a:tc>
                  <a:extLst>
                    <a:ext uri="{0D108BD9-81ED-4DB2-BD59-A6C34878D82A}">
                      <a16:rowId xmlns:a16="http://schemas.microsoft.com/office/drawing/2014/main" val="2010828989"/>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1%</a:t>
                        </a:r>
                      </a:p>
                    </a:txBody>
                    <a:tcPr marL="6350" marR="6350" marT="6350" marB="0" anchor="ctr"/>
                  </a:tc>
                  <a:extLst>
                    <a:ext uri="{0D108BD9-81ED-4DB2-BD59-A6C34878D82A}">
                      <a16:rowId xmlns:a16="http://schemas.microsoft.com/office/drawing/2014/main" val="1804281782"/>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99%</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99%</a:t>
                        </a:r>
                      </a:p>
                    </a:txBody>
                    <a:tcPr marL="6350" marR="6350" marT="6350" marB="0" anchor="ctr"/>
                  </a:tc>
                  <a:extLst>
                    <a:ext uri="{0D108BD9-81ED-4DB2-BD59-A6C34878D82A}">
                      <a16:rowId xmlns:a16="http://schemas.microsoft.com/office/drawing/2014/main" val="761738322"/>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1%</a:t>
                        </a:r>
                      </a:p>
                    </a:txBody>
                    <a:tcPr marL="6350" marR="6350" marT="6350" marB="0" anchor="ctr"/>
                  </a:tc>
                  <a:extLst>
                    <a:ext uri="{0D108BD9-81ED-4DB2-BD59-A6C34878D82A}">
                      <a16:rowId xmlns:a16="http://schemas.microsoft.com/office/drawing/2014/main" val="1721421021"/>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97%</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99%</a:t>
                        </a:r>
                      </a:p>
                    </a:txBody>
                    <a:tcPr marL="6350" marR="6350" marT="6350" marB="0" anchor="ctr"/>
                  </a:tc>
                  <a:extLst>
                    <a:ext uri="{0D108BD9-81ED-4DB2-BD59-A6C34878D82A}">
                      <a16:rowId xmlns:a16="http://schemas.microsoft.com/office/drawing/2014/main" val="2786156045"/>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3%</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1%</a:t>
                        </a:r>
                      </a:p>
                    </a:txBody>
                    <a:tcPr marL="6350" marR="6350" marT="6350" marB="0" anchor="ctr"/>
                  </a:tc>
                  <a:extLst>
                    <a:ext uri="{0D108BD9-81ED-4DB2-BD59-A6C34878D82A}">
                      <a16:rowId xmlns:a16="http://schemas.microsoft.com/office/drawing/2014/main" val="2904123178"/>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97%</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99%</a:t>
                        </a:r>
                      </a:p>
                    </a:txBody>
                    <a:tcPr marL="6350" marR="6350" marT="6350" marB="0" anchor="ctr"/>
                  </a:tc>
                  <a:extLst>
                    <a:ext uri="{0D108BD9-81ED-4DB2-BD59-A6C34878D82A}">
                      <a16:rowId xmlns:a16="http://schemas.microsoft.com/office/drawing/2014/main" val="4159406936"/>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3%</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1%</a:t>
                        </a:r>
                      </a:p>
                    </a:txBody>
                    <a:tcPr marL="6350" marR="6350" marT="6350" marB="0" anchor="ctr"/>
                  </a:tc>
                  <a:extLst>
                    <a:ext uri="{0D108BD9-81ED-4DB2-BD59-A6C34878D82A}">
                      <a16:rowId xmlns:a16="http://schemas.microsoft.com/office/drawing/2014/main" val="4148796530"/>
                    </a:ext>
                  </a:extLst>
                </a:tr>
              </a:tbl>
            </a:graphicData>
          </a:graphic>
        </p:graphicFrame>
        <p:sp>
          <p:nvSpPr>
            <p:cNvPr id="15" name="Left Bracket 14">
              <a:extLst>
                <a:ext uri="{FF2B5EF4-FFF2-40B4-BE49-F238E27FC236}">
                  <a16:creationId xmlns:a16="http://schemas.microsoft.com/office/drawing/2014/main" id="{C66595E8-0246-028F-921E-74FCAE8E7ED7}"/>
                </a:ext>
              </a:extLst>
            </p:cNvPr>
            <p:cNvSpPr/>
            <p:nvPr/>
          </p:nvSpPr>
          <p:spPr>
            <a:xfrm>
              <a:off x="2564279" y="1667196"/>
              <a:ext cx="271670" cy="372822"/>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6" name="Title" descr="f6f017b4-9a1e-4bbf-81c6-2caa04588751 Title">
              <a:extLst>
                <a:ext uri="{FF2B5EF4-FFF2-40B4-BE49-F238E27FC236}">
                  <a16:creationId xmlns:a16="http://schemas.microsoft.com/office/drawing/2014/main" id="{CA38D126-E7AD-F7CD-A994-CB32536011C6}"/>
                </a:ext>
              </a:extLst>
            </p:cNvPr>
            <p:cNvSpPr txBox="1">
              <a:spLocks/>
            </p:cNvSpPr>
            <p:nvPr/>
          </p:nvSpPr>
          <p:spPr>
            <a:xfrm>
              <a:off x="738331" y="2290608"/>
              <a:ext cx="1864612" cy="207047"/>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7DB2DF"/>
                  </a:solidFill>
                  <a:latin typeface="Bahnschrift SemiBold" panose="020B0502040204020203" pitchFamily="34" charset="0"/>
                </a:rPr>
                <a:t>Ambition</a:t>
              </a:r>
            </a:p>
          </p:txBody>
        </p:sp>
        <p:sp>
          <p:nvSpPr>
            <p:cNvPr id="17" name="Title" descr="f6f017b4-9a1e-4bbf-81c6-2caa04588751 Title">
              <a:extLst>
                <a:ext uri="{FF2B5EF4-FFF2-40B4-BE49-F238E27FC236}">
                  <a16:creationId xmlns:a16="http://schemas.microsoft.com/office/drawing/2014/main" id="{905D5394-657F-7B53-F8FC-BCB9C752EE39}"/>
                </a:ext>
              </a:extLst>
            </p:cNvPr>
            <p:cNvSpPr txBox="1">
              <a:spLocks/>
            </p:cNvSpPr>
            <p:nvPr/>
          </p:nvSpPr>
          <p:spPr>
            <a:xfrm>
              <a:off x="1053010" y="1700029"/>
              <a:ext cx="1325421" cy="266397"/>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262261"/>
                  </a:solidFill>
                  <a:latin typeface="Bahnschrift SemiBold" panose="020B0502040204020203" pitchFamily="34" charset="0"/>
                </a:rPr>
                <a:t>Achievement</a:t>
              </a:r>
            </a:p>
          </p:txBody>
        </p:sp>
        <p:sp>
          <p:nvSpPr>
            <p:cNvPr id="18" name="Title" descr="f6f017b4-9a1e-4bbf-81c6-2caa04588751 Title">
              <a:extLst>
                <a:ext uri="{FF2B5EF4-FFF2-40B4-BE49-F238E27FC236}">
                  <a16:creationId xmlns:a16="http://schemas.microsoft.com/office/drawing/2014/main" id="{8F29635B-3615-F5EB-9C7B-E4B5544C9C6A}"/>
                </a:ext>
              </a:extLst>
            </p:cNvPr>
            <p:cNvSpPr txBox="1">
              <a:spLocks/>
            </p:cNvSpPr>
            <p:nvPr/>
          </p:nvSpPr>
          <p:spPr>
            <a:xfrm>
              <a:off x="842701" y="2731320"/>
              <a:ext cx="1616115" cy="290731"/>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262261"/>
                  </a:solidFill>
                  <a:latin typeface="Bahnschrift SemiBold" panose="020B0502040204020203" pitchFamily="34" charset="0"/>
                </a:rPr>
                <a:t>Compassion</a:t>
              </a:r>
            </a:p>
          </p:txBody>
        </p:sp>
        <p:sp>
          <p:nvSpPr>
            <p:cNvPr id="19" name="Title" descr="f6f017b4-9a1e-4bbf-81c6-2caa04588751 Title">
              <a:extLst>
                <a:ext uri="{FF2B5EF4-FFF2-40B4-BE49-F238E27FC236}">
                  <a16:creationId xmlns:a16="http://schemas.microsoft.com/office/drawing/2014/main" id="{10C7ED27-7DDF-CD0C-8084-A36B2EC0A044}"/>
                </a:ext>
              </a:extLst>
            </p:cNvPr>
            <p:cNvSpPr txBox="1">
              <a:spLocks/>
            </p:cNvSpPr>
            <p:nvPr/>
          </p:nvSpPr>
          <p:spPr>
            <a:xfrm>
              <a:off x="756910" y="3292989"/>
              <a:ext cx="1864611" cy="207048"/>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7DB2DF"/>
                  </a:solidFill>
                  <a:latin typeface="Bahnschrift SemiBold" panose="020B0502040204020203" pitchFamily="34" charset="0"/>
                </a:rPr>
                <a:t>Determination</a:t>
              </a:r>
            </a:p>
          </p:txBody>
        </p:sp>
        <p:sp>
          <p:nvSpPr>
            <p:cNvPr id="20" name="Title" descr="f6f017b4-9a1e-4bbf-81c6-2caa04588751 Title">
              <a:extLst>
                <a:ext uri="{FF2B5EF4-FFF2-40B4-BE49-F238E27FC236}">
                  <a16:creationId xmlns:a16="http://schemas.microsoft.com/office/drawing/2014/main" id="{5AC2E5EB-45E9-95C2-FB02-1454F81A98EA}"/>
                </a:ext>
              </a:extLst>
            </p:cNvPr>
            <p:cNvSpPr txBox="1">
              <a:spLocks/>
            </p:cNvSpPr>
            <p:nvPr/>
          </p:nvSpPr>
          <p:spPr>
            <a:xfrm>
              <a:off x="917227" y="3797896"/>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262261"/>
                  </a:solidFill>
                  <a:latin typeface="Bahnschrift SemiBold" panose="020B0502040204020203" pitchFamily="34" charset="0"/>
                </a:rPr>
                <a:t>Fairness</a:t>
              </a:r>
            </a:p>
          </p:txBody>
        </p:sp>
        <p:sp>
          <p:nvSpPr>
            <p:cNvPr id="21" name="Left Bracket 20">
              <a:extLst>
                <a:ext uri="{FF2B5EF4-FFF2-40B4-BE49-F238E27FC236}">
                  <a16:creationId xmlns:a16="http://schemas.microsoft.com/office/drawing/2014/main" id="{4D9B5ADD-32B1-3CB6-C582-7AA009B8E020}"/>
                </a:ext>
              </a:extLst>
            </p:cNvPr>
            <p:cNvSpPr/>
            <p:nvPr/>
          </p:nvSpPr>
          <p:spPr>
            <a:xfrm>
              <a:off x="2564281" y="2197282"/>
              <a:ext cx="271670" cy="372822"/>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2" name="Left Bracket 21">
              <a:extLst>
                <a:ext uri="{FF2B5EF4-FFF2-40B4-BE49-F238E27FC236}">
                  <a16:creationId xmlns:a16="http://schemas.microsoft.com/office/drawing/2014/main" id="{90BF1F45-0891-EFA3-2FD6-2B7F0D218822}"/>
                </a:ext>
              </a:extLst>
            </p:cNvPr>
            <p:cNvSpPr/>
            <p:nvPr/>
          </p:nvSpPr>
          <p:spPr>
            <a:xfrm>
              <a:off x="2564281" y="2707491"/>
              <a:ext cx="271670" cy="372822"/>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3" name="Left Bracket 22">
              <a:extLst>
                <a:ext uri="{FF2B5EF4-FFF2-40B4-BE49-F238E27FC236}">
                  <a16:creationId xmlns:a16="http://schemas.microsoft.com/office/drawing/2014/main" id="{74534FA2-E5C0-2AEB-6157-F68DE80AB8C4}"/>
                </a:ext>
              </a:extLst>
            </p:cNvPr>
            <p:cNvSpPr/>
            <p:nvPr/>
          </p:nvSpPr>
          <p:spPr>
            <a:xfrm>
              <a:off x="2564283" y="3237577"/>
              <a:ext cx="271670" cy="372822"/>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4" name="Left Bracket 23">
              <a:extLst>
                <a:ext uri="{FF2B5EF4-FFF2-40B4-BE49-F238E27FC236}">
                  <a16:creationId xmlns:a16="http://schemas.microsoft.com/office/drawing/2014/main" id="{B00CBD2A-7CC1-5453-6230-BB863FEA86ED}"/>
                </a:ext>
              </a:extLst>
            </p:cNvPr>
            <p:cNvSpPr/>
            <p:nvPr/>
          </p:nvSpPr>
          <p:spPr>
            <a:xfrm>
              <a:off x="2564281" y="3761039"/>
              <a:ext cx="271670" cy="372822"/>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5" name="Left Bracket 24">
              <a:extLst>
                <a:ext uri="{FF2B5EF4-FFF2-40B4-BE49-F238E27FC236}">
                  <a16:creationId xmlns:a16="http://schemas.microsoft.com/office/drawing/2014/main" id="{21FF94DE-BD05-8059-2F6D-CF0E5C9DF7C0}"/>
                </a:ext>
              </a:extLst>
            </p:cNvPr>
            <p:cNvSpPr/>
            <p:nvPr/>
          </p:nvSpPr>
          <p:spPr>
            <a:xfrm>
              <a:off x="2564283" y="4291125"/>
              <a:ext cx="271670" cy="372822"/>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6" name="Left Bracket 25">
              <a:extLst>
                <a:ext uri="{FF2B5EF4-FFF2-40B4-BE49-F238E27FC236}">
                  <a16:creationId xmlns:a16="http://schemas.microsoft.com/office/drawing/2014/main" id="{F474EA92-45EC-70E8-453D-FBC3D3A53596}"/>
                </a:ext>
              </a:extLst>
            </p:cNvPr>
            <p:cNvSpPr/>
            <p:nvPr/>
          </p:nvSpPr>
          <p:spPr>
            <a:xfrm>
              <a:off x="2564283" y="4814586"/>
              <a:ext cx="271670" cy="372822"/>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7" name="Left Bracket 26">
              <a:extLst>
                <a:ext uri="{FF2B5EF4-FFF2-40B4-BE49-F238E27FC236}">
                  <a16:creationId xmlns:a16="http://schemas.microsoft.com/office/drawing/2014/main" id="{85AF1770-B84E-A21E-7614-E14EA3E8ABBC}"/>
                </a:ext>
              </a:extLst>
            </p:cNvPr>
            <p:cNvSpPr/>
            <p:nvPr/>
          </p:nvSpPr>
          <p:spPr>
            <a:xfrm>
              <a:off x="2564285" y="5344672"/>
              <a:ext cx="271670" cy="372822"/>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8" name="Left Bracket 27">
              <a:extLst>
                <a:ext uri="{FF2B5EF4-FFF2-40B4-BE49-F238E27FC236}">
                  <a16:creationId xmlns:a16="http://schemas.microsoft.com/office/drawing/2014/main" id="{6082E37E-12E4-4DCC-E15F-19107C8A5D6C}"/>
                </a:ext>
              </a:extLst>
            </p:cNvPr>
            <p:cNvSpPr/>
            <p:nvPr/>
          </p:nvSpPr>
          <p:spPr>
            <a:xfrm>
              <a:off x="2564279" y="5853777"/>
              <a:ext cx="271670" cy="372822"/>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9" name="Title" descr="f6f017b4-9a1e-4bbf-81c6-2caa04588751 Title">
              <a:extLst>
                <a:ext uri="{FF2B5EF4-FFF2-40B4-BE49-F238E27FC236}">
                  <a16:creationId xmlns:a16="http://schemas.microsoft.com/office/drawing/2014/main" id="{2F160A37-72C3-5060-F6F1-C32A8D43674E}"/>
                </a:ext>
              </a:extLst>
            </p:cNvPr>
            <p:cNvSpPr txBox="1">
              <a:spLocks/>
            </p:cNvSpPr>
            <p:nvPr/>
          </p:nvSpPr>
          <p:spPr>
            <a:xfrm>
              <a:off x="836689" y="4301863"/>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7DB2DF"/>
                  </a:solidFill>
                  <a:latin typeface="Bahnschrift SemiBold" panose="020B0502040204020203" pitchFamily="34" charset="0"/>
                </a:rPr>
                <a:t>Hard work</a:t>
              </a:r>
            </a:p>
          </p:txBody>
        </p:sp>
        <p:sp>
          <p:nvSpPr>
            <p:cNvPr id="30" name="Title" descr="f6f017b4-9a1e-4bbf-81c6-2caa04588751 Title">
              <a:extLst>
                <a:ext uri="{FF2B5EF4-FFF2-40B4-BE49-F238E27FC236}">
                  <a16:creationId xmlns:a16="http://schemas.microsoft.com/office/drawing/2014/main" id="{AFE82781-707D-328B-8B06-79A792E4DE53}"/>
                </a:ext>
              </a:extLst>
            </p:cNvPr>
            <p:cNvSpPr txBox="1">
              <a:spLocks/>
            </p:cNvSpPr>
            <p:nvPr/>
          </p:nvSpPr>
          <p:spPr>
            <a:xfrm>
              <a:off x="1142101" y="4848536"/>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262261"/>
                  </a:solidFill>
                  <a:latin typeface="Bahnschrift SemiBold" panose="020B0502040204020203" pitchFamily="34" charset="0"/>
                </a:rPr>
                <a:t>Honesty</a:t>
              </a:r>
            </a:p>
          </p:txBody>
        </p:sp>
        <p:sp>
          <p:nvSpPr>
            <p:cNvPr id="31" name="Title" descr="f6f017b4-9a1e-4bbf-81c6-2caa04588751 Title">
              <a:extLst>
                <a:ext uri="{FF2B5EF4-FFF2-40B4-BE49-F238E27FC236}">
                  <a16:creationId xmlns:a16="http://schemas.microsoft.com/office/drawing/2014/main" id="{8597AD24-7AC2-7D3D-B598-C560711DE7BC}"/>
                </a:ext>
              </a:extLst>
            </p:cNvPr>
            <p:cNvSpPr txBox="1">
              <a:spLocks/>
            </p:cNvSpPr>
            <p:nvPr/>
          </p:nvSpPr>
          <p:spPr>
            <a:xfrm>
              <a:off x="787130" y="5402244"/>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7DB2DF"/>
                  </a:solidFill>
                  <a:latin typeface="Bahnschrift SemiBold" panose="020B0502040204020203" pitchFamily="34" charset="0"/>
                </a:rPr>
                <a:t>Hospitality</a:t>
              </a:r>
            </a:p>
          </p:txBody>
        </p:sp>
        <p:sp>
          <p:nvSpPr>
            <p:cNvPr id="32" name="Title" descr="f6f017b4-9a1e-4bbf-81c6-2caa04588751 Title">
              <a:extLst>
                <a:ext uri="{FF2B5EF4-FFF2-40B4-BE49-F238E27FC236}">
                  <a16:creationId xmlns:a16="http://schemas.microsoft.com/office/drawing/2014/main" id="{B7AD3621-91C8-E206-D629-ED552C99416A}"/>
                </a:ext>
              </a:extLst>
            </p:cNvPr>
            <p:cNvSpPr txBox="1">
              <a:spLocks/>
            </p:cNvSpPr>
            <p:nvPr/>
          </p:nvSpPr>
          <p:spPr>
            <a:xfrm>
              <a:off x="703591" y="5903104"/>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262261"/>
                  </a:solidFill>
                  <a:latin typeface="Bahnschrift SemiBold" panose="020B0502040204020203" pitchFamily="34" charset="0"/>
                </a:rPr>
                <a:t>Integrity</a:t>
              </a:r>
            </a:p>
          </p:txBody>
        </p:sp>
      </p:grpSp>
    </p:spTree>
    <p:extLst>
      <p:ext uri="{BB962C8B-B14F-4D97-AF65-F5344CB8AC3E}">
        <p14:creationId xmlns:p14="http://schemas.microsoft.com/office/powerpoint/2010/main" val="40584184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How.important.is.each.of.the.following.values.to.you. footer" descr="Footer: 72ef112f-fb09-48b9-a880-73b0e2be9433 viz.How.important.is.each.of.the.following.values.to.you."/>
          <p:cNvSpPr/>
          <p:nvPr/>
        </p:nvSpPr>
        <p:spPr>
          <a:xfrm>
            <a:off x="762000" y="6315184"/>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How important is each of the following values to you?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CCCD555B-3B03-AB75-F513-F9FBB63692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C12B271-72DD-A144-CE48-82DD651307B3}"/>
              </a:ext>
            </a:extLst>
          </p:cNvPr>
          <p:cNvSpPr/>
          <p:nvPr/>
        </p:nvSpPr>
        <p:spPr>
          <a:xfrm>
            <a:off x="7433" y="-9169"/>
            <a:ext cx="12189834" cy="983204"/>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1CC5EB7C-E70F-E7CF-D466-D29D270D1BBD}"/>
              </a:ext>
            </a:extLst>
          </p:cNvPr>
          <p:cNvSpPr txBox="1">
            <a:spLocks/>
          </p:cNvSpPr>
          <p:nvPr/>
        </p:nvSpPr>
        <p:spPr>
          <a:xfrm>
            <a:off x="1175295" y="18049"/>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dirty="0">
                <a:solidFill>
                  <a:schemeClr val="bg1"/>
                </a:solidFill>
                <a:latin typeface="Bahnschrift Light SemiCondensed" panose="020B0502040204020203" pitchFamily="34" charset="0"/>
              </a:rPr>
              <a:t>How important is each of the following values to you? Cont’d</a:t>
            </a:r>
          </a:p>
        </p:txBody>
      </p:sp>
      <p:pic>
        <p:nvPicPr>
          <p:cNvPr id="12" name="Graphic 11" descr="Help outline">
            <a:extLst>
              <a:ext uri="{FF2B5EF4-FFF2-40B4-BE49-F238E27FC236}">
                <a16:creationId xmlns:a16="http://schemas.microsoft.com/office/drawing/2014/main" id="{B0ACBEA5-3927-447A-85A3-F7338D56161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19016"/>
            <a:ext cx="602425" cy="602425"/>
          </a:xfrm>
          <a:prstGeom prst="rect">
            <a:avLst/>
          </a:prstGeom>
        </p:spPr>
      </p:pic>
      <p:grpSp>
        <p:nvGrpSpPr>
          <p:cNvPr id="9" name="Group 8">
            <a:extLst>
              <a:ext uri="{FF2B5EF4-FFF2-40B4-BE49-F238E27FC236}">
                <a16:creationId xmlns:a16="http://schemas.microsoft.com/office/drawing/2014/main" id="{15F2FC61-8853-537D-69CD-6312FD72CE2E}"/>
              </a:ext>
            </a:extLst>
          </p:cNvPr>
          <p:cNvGrpSpPr/>
          <p:nvPr/>
        </p:nvGrpSpPr>
        <p:grpSpPr>
          <a:xfrm>
            <a:off x="738331" y="1203162"/>
            <a:ext cx="10690841" cy="4988507"/>
            <a:chOff x="738331" y="1322430"/>
            <a:chExt cx="10690841" cy="4988507"/>
          </a:xfrm>
        </p:grpSpPr>
        <p:sp>
          <p:nvSpPr>
            <p:cNvPr id="13" name="viz.Every.person.has.different.roles.and.group.memberships.that.shape.their.identity.How.central.is.each.of.the.following.to.your.identity footer" descr="Footer: aecbc48a-a7ad-4855-9dbe-64250f11bd31 viz.Every.person.has.different.roles.and.group.memberships.that.shape.their.identity.How.central.is.each.of.the.following.to.your.identity">
              <a:extLst>
                <a:ext uri="{FF2B5EF4-FFF2-40B4-BE49-F238E27FC236}">
                  <a16:creationId xmlns:a16="http://schemas.microsoft.com/office/drawing/2014/main" id="{99D50519-8933-AB32-293B-F63C00011314}"/>
                </a:ext>
              </a:extLst>
            </p:cNvPr>
            <p:cNvSpPr/>
            <p:nvPr/>
          </p:nvSpPr>
          <p:spPr>
            <a:xfrm>
              <a:off x="742122" y="5990510"/>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Every person has different roles and group memberships that shape their identity. How central is each of the following to your identity SUMMARY</a:t>
              </a:r>
              <a:br>
                <a:rPr/>
              </a:br>
              <a:r>
                <a:rPr sz="800" b="0" i="0" u="none" strike="noStrike">
                  <a:solidFill>
                    <a:srgbClr val="505050"/>
                  </a:solidFill>
                  <a:latin typeface="Open Sans"/>
                </a:rPr>
                <a:t>sample size = 1800</a:t>
              </a:r>
            </a:p>
          </p:txBody>
        </p:sp>
        <p:graphicFrame>
          <p:nvGraphicFramePr>
            <p:cNvPr id="14" name="Table 11">
              <a:extLst>
                <a:ext uri="{FF2B5EF4-FFF2-40B4-BE49-F238E27FC236}">
                  <a16:creationId xmlns:a16="http://schemas.microsoft.com/office/drawing/2014/main" id="{72F8DE17-AA4A-0676-78AB-A1BD60E079F6}"/>
                </a:ext>
              </a:extLst>
            </p:cNvPr>
            <p:cNvGraphicFramePr>
              <a:graphicFrameLocks/>
            </p:cNvGraphicFramePr>
            <p:nvPr>
              <p:extLst>
                <p:ext uri="{D42A27DB-BD31-4B8C-83A1-F6EECF244321}">
                  <p14:modId xmlns:p14="http://schemas.microsoft.com/office/powerpoint/2010/main" val="2827272579"/>
                </p:ext>
              </p:extLst>
            </p:nvPr>
          </p:nvGraphicFramePr>
          <p:xfrm>
            <a:off x="2497347" y="1322430"/>
            <a:ext cx="8549136" cy="3413189"/>
          </p:xfrm>
          <a:graphic>
            <a:graphicData uri="http://schemas.openxmlformats.org/drawingml/2006/table">
              <a:tbl>
                <a:tblPr firstRow="1" bandRow="1">
                  <a:tableStyleId>{21E4AEA4-8DFA-4A89-87EB-49C32662AFE0}</a:tableStyleId>
                </a:tblPr>
                <a:tblGrid>
                  <a:gridCol w="1974679">
                    <a:extLst>
                      <a:ext uri="{9D8B030D-6E8A-4147-A177-3AD203B41FA5}">
                        <a16:colId xmlns:a16="http://schemas.microsoft.com/office/drawing/2014/main" val="637954993"/>
                      </a:ext>
                    </a:extLst>
                  </a:gridCol>
                  <a:gridCol w="2305041">
                    <a:extLst>
                      <a:ext uri="{9D8B030D-6E8A-4147-A177-3AD203B41FA5}">
                        <a16:colId xmlns:a16="http://schemas.microsoft.com/office/drawing/2014/main" val="4292558966"/>
                      </a:ext>
                    </a:extLst>
                  </a:gridCol>
                  <a:gridCol w="2134708">
                    <a:extLst>
                      <a:ext uri="{9D8B030D-6E8A-4147-A177-3AD203B41FA5}">
                        <a16:colId xmlns:a16="http://schemas.microsoft.com/office/drawing/2014/main" val="289616212"/>
                      </a:ext>
                    </a:extLst>
                  </a:gridCol>
                  <a:gridCol w="2134708">
                    <a:extLst>
                      <a:ext uri="{9D8B030D-6E8A-4147-A177-3AD203B41FA5}">
                        <a16:colId xmlns:a16="http://schemas.microsoft.com/office/drawing/2014/main" val="3557107412"/>
                      </a:ext>
                    </a:extLst>
                  </a:gridCol>
                </a:tblGrid>
                <a:tr h="262553">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dirty="0">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97%</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100%</a:t>
                        </a:r>
                      </a:p>
                    </a:txBody>
                    <a:tcPr marL="6350" marR="6350" marT="6350" marB="0" anchor="ctr"/>
                  </a:tc>
                  <a:extLst>
                    <a:ext uri="{0D108BD9-81ED-4DB2-BD59-A6C34878D82A}">
                      <a16:rowId xmlns:a16="http://schemas.microsoft.com/office/drawing/2014/main" val="1813386351"/>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dirty="0">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3%</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1%</a:t>
                        </a:r>
                      </a:p>
                    </a:txBody>
                    <a:tcPr marL="6350" marR="6350" marT="6350" marB="0" anchor="ctr"/>
                  </a:tc>
                  <a:extLst>
                    <a:ext uri="{0D108BD9-81ED-4DB2-BD59-A6C34878D82A}">
                      <a16:rowId xmlns:a16="http://schemas.microsoft.com/office/drawing/2014/main" val="1181720147"/>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97%</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95%</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94%</a:t>
                        </a:r>
                      </a:p>
                    </a:txBody>
                    <a:tcPr marL="6350" marR="6350" marT="6350" marB="0" anchor="ctr"/>
                  </a:tc>
                  <a:extLst>
                    <a:ext uri="{0D108BD9-81ED-4DB2-BD59-A6C34878D82A}">
                      <a16:rowId xmlns:a16="http://schemas.microsoft.com/office/drawing/2014/main" val="1544086765"/>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dirty="0">
                            <a:solidFill>
                              <a:schemeClr val="tx1"/>
                            </a:solidFill>
                            <a:effectLst/>
                            <a:latin typeface="Calibri" panose="020F0502020204030204" pitchFamily="34" charset="0"/>
                          </a:rPr>
                          <a:t>3%</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5%</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7%</a:t>
                        </a:r>
                      </a:p>
                    </a:txBody>
                    <a:tcPr marL="6350" marR="6350" marT="6350" marB="0" anchor="ctr"/>
                  </a:tc>
                  <a:extLst>
                    <a:ext uri="{0D108BD9-81ED-4DB2-BD59-A6C34878D82A}">
                      <a16:rowId xmlns:a16="http://schemas.microsoft.com/office/drawing/2014/main" val="1022768562"/>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99%</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99%</a:t>
                        </a:r>
                      </a:p>
                    </a:txBody>
                    <a:tcPr marL="6350" marR="6350" marT="6350" marB="0" anchor="ctr"/>
                  </a:tc>
                  <a:extLst>
                    <a:ext uri="{0D108BD9-81ED-4DB2-BD59-A6C34878D82A}">
                      <a16:rowId xmlns:a16="http://schemas.microsoft.com/office/drawing/2014/main" val="913154023"/>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1%</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3%</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1%</a:t>
                        </a:r>
                      </a:p>
                    </a:txBody>
                    <a:tcPr marL="6350" marR="6350" marT="6350" marB="0" anchor="ctr"/>
                  </a:tc>
                  <a:extLst>
                    <a:ext uri="{0D108BD9-81ED-4DB2-BD59-A6C34878D82A}">
                      <a16:rowId xmlns:a16="http://schemas.microsoft.com/office/drawing/2014/main" val="2044110547"/>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99%</a:t>
                        </a:r>
                      </a:p>
                    </a:txBody>
                    <a:tcPr marL="6350" marR="6350" marT="6350" marB="0" anchor="ctr"/>
                  </a:tc>
                  <a:extLst>
                    <a:ext uri="{0D108BD9-81ED-4DB2-BD59-A6C34878D82A}">
                      <a16:rowId xmlns:a16="http://schemas.microsoft.com/office/drawing/2014/main" val="4243651102"/>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1%</a:t>
                        </a:r>
                      </a:p>
                    </a:txBody>
                    <a:tcPr marL="6350" marR="6350" marT="6350" marB="0" anchor="ctr"/>
                  </a:tc>
                  <a:extLst>
                    <a:ext uri="{0D108BD9-81ED-4DB2-BD59-A6C34878D82A}">
                      <a16:rowId xmlns:a16="http://schemas.microsoft.com/office/drawing/2014/main" val="1681034818"/>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99%</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99%</a:t>
                        </a:r>
                      </a:p>
                    </a:txBody>
                    <a:tcPr marL="6350" marR="6350" marT="6350" marB="0" anchor="ctr"/>
                  </a:tc>
                  <a:extLst>
                    <a:ext uri="{0D108BD9-81ED-4DB2-BD59-A6C34878D82A}">
                      <a16:rowId xmlns:a16="http://schemas.microsoft.com/office/drawing/2014/main" val="2128407461"/>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1%</a:t>
                        </a:r>
                      </a:p>
                    </a:txBody>
                    <a:tcPr marL="6350" marR="6350" marT="6350" marB="0" anchor="ctr"/>
                  </a:tc>
                  <a:extLst>
                    <a:ext uri="{0D108BD9-81ED-4DB2-BD59-A6C34878D82A}">
                      <a16:rowId xmlns:a16="http://schemas.microsoft.com/office/drawing/2014/main" val="4058338305"/>
                    </a:ext>
                  </a:extLst>
                </a:tr>
                <a:tr h="262553">
                  <a:tc>
                    <a:txBody>
                      <a:bodyPr/>
                      <a:lstStyle/>
                      <a:p>
                        <a:pPr algn="ctr" fontAlgn="b"/>
                        <a:r>
                          <a:rPr lang="en-US" sz="1100" b="0" i="0" u="none" strike="noStrike" dirty="0">
                            <a:solidFill>
                              <a:srgbClr val="262261"/>
                            </a:solidFill>
                            <a:effectLst/>
                            <a:latin typeface="Calibri" panose="020F0502020204030204" pitchFamily="34" charset="0"/>
                          </a:rPr>
                          <a:t>Important (Any level)</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98%</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99%</a:t>
                        </a:r>
                      </a:p>
                    </a:txBody>
                    <a:tcPr marL="6350" marR="6350" marT="6350" marB="0" anchor="ctr"/>
                  </a:tc>
                  <a:extLst>
                    <a:ext uri="{0D108BD9-81ED-4DB2-BD59-A6C34878D82A}">
                      <a16:rowId xmlns:a16="http://schemas.microsoft.com/office/drawing/2014/main" val="2010828989"/>
                    </a:ext>
                  </a:extLst>
                </a:tr>
                <a:tr h="262553">
                  <a:tc>
                    <a:txBody>
                      <a:bodyPr/>
                      <a:lstStyle/>
                      <a:p>
                        <a:pPr algn="ctr" fontAlgn="b"/>
                        <a:r>
                          <a:rPr lang="en-US" sz="1100" b="0" i="0" u="none" strike="noStrike" dirty="0">
                            <a:solidFill>
                              <a:srgbClr val="262261"/>
                            </a:solidFill>
                            <a:effectLst/>
                            <a:latin typeface="Calibri" panose="020F0502020204030204" pitchFamily="34" charset="0"/>
                          </a:rPr>
                          <a:t>Not at all important</a:t>
                        </a:r>
                      </a:p>
                    </a:txBody>
                    <a:tcPr marL="6350" marR="6350" marT="6350" marB="0" anchor="ctr">
                      <a:solidFill>
                        <a:schemeClr val="bg1"/>
                      </a:solidFill>
                    </a:tcPr>
                  </a:tc>
                  <a:tc>
                    <a:txBody>
                      <a:bodyPr/>
                      <a:lstStyle/>
                      <a:p>
                        <a:pPr algn="ctr" fontAlgn="b"/>
                        <a:r>
                          <a:rPr lang="en-US" sz="1200" b="0" i="0" u="none" strike="noStrike">
                            <a:solidFill>
                              <a:schemeClr val="tx1"/>
                            </a:solidFill>
                            <a:effectLst/>
                            <a:latin typeface="Calibri" panose="020F0502020204030204" pitchFamily="34" charset="0"/>
                          </a:rPr>
                          <a:t>3%</a:t>
                        </a:r>
                      </a:p>
                    </a:txBody>
                    <a:tcPr marL="6350" marR="6350" marT="6350" marB="0" anchor="ctr"/>
                  </a:tc>
                  <a:tc>
                    <a:txBody>
                      <a:bodyPr/>
                      <a:lstStyle/>
                      <a:p>
                        <a:pPr algn="ctr" fontAlgn="b"/>
                        <a:r>
                          <a:rPr lang="en-US" sz="1200" b="0" i="0" u="none" strike="noStrike">
                            <a:solidFill>
                              <a:schemeClr val="tx1"/>
                            </a:solidFill>
                            <a:effectLst/>
                            <a:latin typeface="Calibri" panose="020F0502020204030204" pitchFamily="34" charset="0"/>
                          </a:rPr>
                          <a:t>2%</a:t>
                        </a:r>
                      </a:p>
                    </a:txBody>
                    <a:tcPr marL="6350" marR="6350" marT="6350" marB="0" anchor="ctr"/>
                  </a:tc>
                  <a:tc>
                    <a:txBody>
                      <a:bodyPr/>
                      <a:lstStyle/>
                      <a:p>
                        <a:pPr algn="ctr" fontAlgn="b"/>
                        <a:r>
                          <a:rPr lang="en-US" sz="1200" b="0" i="0" u="none" strike="noStrike" dirty="0">
                            <a:solidFill>
                              <a:schemeClr val="tx1"/>
                            </a:solidFill>
                            <a:effectLst/>
                            <a:latin typeface="Calibri" panose="020F0502020204030204" pitchFamily="34" charset="0"/>
                          </a:rPr>
                          <a:t>1%</a:t>
                        </a:r>
                      </a:p>
                    </a:txBody>
                    <a:tcPr marL="6350" marR="6350" marT="6350" marB="0" anchor="ctr"/>
                  </a:tc>
                  <a:extLst>
                    <a:ext uri="{0D108BD9-81ED-4DB2-BD59-A6C34878D82A}">
                      <a16:rowId xmlns:a16="http://schemas.microsoft.com/office/drawing/2014/main" val="1804281782"/>
                    </a:ext>
                  </a:extLst>
                </a:tr>
              </a:tbl>
            </a:graphicData>
          </a:graphic>
        </p:graphicFrame>
        <p:sp>
          <p:nvSpPr>
            <p:cNvPr id="15" name="Left Bracket 14">
              <a:extLst>
                <a:ext uri="{FF2B5EF4-FFF2-40B4-BE49-F238E27FC236}">
                  <a16:creationId xmlns:a16="http://schemas.microsoft.com/office/drawing/2014/main" id="{C66595E8-0246-028F-921E-74FCAE8E7ED7}"/>
                </a:ext>
              </a:extLst>
            </p:cNvPr>
            <p:cNvSpPr/>
            <p:nvPr/>
          </p:nvSpPr>
          <p:spPr>
            <a:xfrm>
              <a:off x="2564279" y="1667196"/>
              <a:ext cx="271670" cy="372822"/>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16" name="Title" descr="f6f017b4-9a1e-4bbf-81c6-2caa04588751 Title">
              <a:extLst>
                <a:ext uri="{FF2B5EF4-FFF2-40B4-BE49-F238E27FC236}">
                  <a16:creationId xmlns:a16="http://schemas.microsoft.com/office/drawing/2014/main" id="{CA38D126-E7AD-F7CD-A994-CB32536011C6}"/>
                </a:ext>
              </a:extLst>
            </p:cNvPr>
            <p:cNvSpPr txBox="1">
              <a:spLocks/>
            </p:cNvSpPr>
            <p:nvPr/>
          </p:nvSpPr>
          <p:spPr>
            <a:xfrm>
              <a:off x="738331" y="2290608"/>
              <a:ext cx="1864612" cy="207047"/>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7DB2DF"/>
                  </a:solidFill>
                  <a:latin typeface="Bahnschrift SemiBold" panose="020B0502040204020203" pitchFamily="34" charset="0"/>
                </a:rPr>
                <a:t>Obedience</a:t>
              </a:r>
            </a:p>
          </p:txBody>
        </p:sp>
        <p:sp>
          <p:nvSpPr>
            <p:cNvPr id="17" name="Title" descr="f6f017b4-9a1e-4bbf-81c6-2caa04588751 Title">
              <a:extLst>
                <a:ext uri="{FF2B5EF4-FFF2-40B4-BE49-F238E27FC236}">
                  <a16:creationId xmlns:a16="http://schemas.microsoft.com/office/drawing/2014/main" id="{905D5394-657F-7B53-F8FC-BCB9C752EE39}"/>
                </a:ext>
              </a:extLst>
            </p:cNvPr>
            <p:cNvSpPr txBox="1">
              <a:spLocks/>
            </p:cNvSpPr>
            <p:nvPr/>
          </p:nvSpPr>
          <p:spPr>
            <a:xfrm>
              <a:off x="1053010" y="1700029"/>
              <a:ext cx="1325421" cy="266397"/>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262261"/>
                  </a:solidFill>
                  <a:latin typeface="Bahnschrift SemiBold" panose="020B0502040204020203" pitchFamily="34" charset="0"/>
                </a:rPr>
                <a:t>Kindness</a:t>
              </a:r>
            </a:p>
          </p:txBody>
        </p:sp>
        <p:sp>
          <p:nvSpPr>
            <p:cNvPr id="18" name="Title" descr="f6f017b4-9a1e-4bbf-81c6-2caa04588751 Title">
              <a:extLst>
                <a:ext uri="{FF2B5EF4-FFF2-40B4-BE49-F238E27FC236}">
                  <a16:creationId xmlns:a16="http://schemas.microsoft.com/office/drawing/2014/main" id="{8F29635B-3615-F5EB-9C7B-E4B5544C9C6A}"/>
                </a:ext>
              </a:extLst>
            </p:cNvPr>
            <p:cNvSpPr txBox="1">
              <a:spLocks/>
            </p:cNvSpPr>
            <p:nvPr/>
          </p:nvSpPr>
          <p:spPr>
            <a:xfrm>
              <a:off x="842701" y="2731320"/>
              <a:ext cx="1616115" cy="290731"/>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262261"/>
                  </a:solidFill>
                  <a:latin typeface="Bahnschrift SemiBold" panose="020B0502040204020203" pitchFamily="34" charset="0"/>
                </a:rPr>
                <a:t>Personal Responsibility</a:t>
              </a:r>
            </a:p>
          </p:txBody>
        </p:sp>
        <p:sp>
          <p:nvSpPr>
            <p:cNvPr id="19" name="Title" descr="f6f017b4-9a1e-4bbf-81c6-2caa04588751 Title">
              <a:extLst>
                <a:ext uri="{FF2B5EF4-FFF2-40B4-BE49-F238E27FC236}">
                  <a16:creationId xmlns:a16="http://schemas.microsoft.com/office/drawing/2014/main" id="{10C7ED27-7DDF-CD0C-8084-A36B2EC0A044}"/>
                </a:ext>
              </a:extLst>
            </p:cNvPr>
            <p:cNvSpPr txBox="1">
              <a:spLocks/>
            </p:cNvSpPr>
            <p:nvPr/>
          </p:nvSpPr>
          <p:spPr>
            <a:xfrm>
              <a:off x="756910" y="3292989"/>
              <a:ext cx="1864611" cy="207048"/>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7DB2DF"/>
                  </a:solidFill>
                  <a:latin typeface="Bahnschrift SemiBold" panose="020B0502040204020203" pitchFamily="34" charset="0"/>
                </a:rPr>
                <a:t>Reliability</a:t>
              </a:r>
            </a:p>
          </p:txBody>
        </p:sp>
        <p:sp>
          <p:nvSpPr>
            <p:cNvPr id="20" name="Title" descr="f6f017b4-9a1e-4bbf-81c6-2caa04588751 Title">
              <a:extLst>
                <a:ext uri="{FF2B5EF4-FFF2-40B4-BE49-F238E27FC236}">
                  <a16:creationId xmlns:a16="http://schemas.microsoft.com/office/drawing/2014/main" id="{5AC2E5EB-45E9-95C2-FB02-1454F81A98EA}"/>
                </a:ext>
              </a:extLst>
            </p:cNvPr>
            <p:cNvSpPr txBox="1">
              <a:spLocks/>
            </p:cNvSpPr>
            <p:nvPr/>
          </p:nvSpPr>
          <p:spPr>
            <a:xfrm>
              <a:off x="917227" y="3797896"/>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262261"/>
                  </a:solidFill>
                  <a:latin typeface="Bahnschrift SemiBold" panose="020B0502040204020203" pitchFamily="34" charset="0"/>
                </a:rPr>
                <a:t>Resilience</a:t>
              </a:r>
            </a:p>
          </p:txBody>
        </p:sp>
        <p:sp>
          <p:nvSpPr>
            <p:cNvPr id="21" name="Left Bracket 20">
              <a:extLst>
                <a:ext uri="{FF2B5EF4-FFF2-40B4-BE49-F238E27FC236}">
                  <a16:creationId xmlns:a16="http://schemas.microsoft.com/office/drawing/2014/main" id="{4D9B5ADD-32B1-3CB6-C582-7AA009B8E020}"/>
                </a:ext>
              </a:extLst>
            </p:cNvPr>
            <p:cNvSpPr/>
            <p:nvPr/>
          </p:nvSpPr>
          <p:spPr>
            <a:xfrm>
              <a:off x="2564281" y="2197282"/>
              <a:ext cx="271670" cy="372822"/>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2" name="Left Bracket 21">
              <a:extLst>
                <a:ext uri="{FF2B5EF4-FFF2-40B4-BE49-F238E27FC236}">
                  <a16:creationId xmlns:a16="http://schemas.microsoft.com/office/drawing/2014/main" id="{90BF1F45-0891-EFA3-2FD6-2B7F0D218822}"/>
                </a:ext>
              </a:extLst>
            </p:cNvPr>
            <p:cNvSpPr/>
            <p:nvPr/>
          </p:nvSpPr>
          <p:spPr>
            <a:xfrm>
              <a:off x="2564281" y="2707491"/>
              <a:ext cx="271670" cy="372822"/>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3" name="Left Bracket 22">
              <a:extLst>
                <a:ext uri="{FF2B5EF4-FFF2-40B4-BE49-F238E27FC236}">
                  <a16:creationId xmlns:a16="http://schemas.microsoft.com/office/drawing/2014/main" id="{74534FA2-E5C0-2AEB-6157-F68DE80AB8C4}"/>
                </a:ext>
              </a:extLst>
            </p:cNvPr>
            <p:cNvSpPr/>
            <p:nvPr/>
          </p:nvSpPr>
          <p:spPr>
            <a:xfrm>
              <a:off x="2564283" y="3237577"/>
              <a:ext cx="271670" cy="372822"/>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4" name="Left Bracket 23">
              <a:extLst>
                <a:ext uri="{FF2B5EF4-FFF2-40B4-BE49-F238E27FC236}">
                  <a16:creationId xmlns:a16="http://schemas.microsoft.com/office/drawing/2014/main" id="{B00CBD2A-7CC1-5453-6230-BB863FEA86ED}"/>
                </a:ext>
              </a:extLst>
            </p:cNvPr>
            <p:cNvSpPr/>
            <p:nvPr/>
          </p:nvSpPr>
          <p:spPr>
            <a:xfrm>
              <a:off x="2564281" y="3761039"/>
              <a:ext cx="271670" cy="372822"/>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5" name="Left Bracket 24">
              <a:extLst>
                <a:ext uri="{FF2B5EF4-FFF2-40B4-BE49-F238E27FC236}">
                  <a16:creationId xmlns:a16="http://schemas.microsoft.com/office/drawing/2014/main" id="{21FF94DE-BD05-8059-2F6D-CF0E5C9DF7C0}"/>
                </a:ext>
              </a:extLst>
            </p:cNvPr>
            <p:cNvSpPr/>
            <p:nvPr/>
          </p:nvSpPr>
          <p:spPr>
            <a:xfrm>
              <a:off x="2564283" y="4291125"/>
              <a:ext cx="271670" cy="372822"/>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9" name="Title" descr="f6f017b4-9a1e-4bbf-81c6-2caa04588751 Title">
              <a:extLst>
                <a:ext uri="{FF2B5EF4-FFF2-40B4-BE49-F238E27FC236}">
                  <a16:creationId xmlns:a16="http://schemas.microsoft.com/office/drawing/2014/main" id="{2F160A37-72C3-5060-F6F1-C32A8D43674E}"/>
                </a:ext>
              </a:extLst>
            </p:cNvPr>
            <p:cNvSpPr txBox="1">
              <a:spLocks/>
            </p:cNvSpPr>
            <p:nvPr/>
          </p:nvSpPr>
          <p:spPr>
            <a:xfrm>
              <a:off x="836689" y="4301863"/>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14583"/>
                </a:lnSpc>
              </a:pPr>
              <a:r>
                <a:rPr lang="en-US" sz="1200" dirty="0">
                  <a:solidFill>
                    <a:srgbClr val="7DB2DF"/>
                  </a:solidFill>
                  <a:latin typeface="Bahnschrift SemiBold" panose="020B0502040204020203" pitchFamily="34" charset="0"/>
                </a:rPr>
                <a:t>Respect</a:t>
              </a:r>
            </a:p>
          </p:txBody>
        </p:sp>
      </p:grpSp>
    </p:spTree>
    <p:extLst>
      <p:ext uri="{BB962C8B-B14F-4D97-AF65-F5344CB8AC3E}">
        <p14:creationId xmlns:p14="http://schemas.microsoft.com/office/powerpoint/2010/main" val="33291457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60732E10-8CBD-6F7D-64CB-6353A6B0E1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 t="11959" r="12" b="-31"/>
          <a:stretch/>
        </p:blipFill>
        <p:spPr>
          <a:xfrm>
            <a:off x="-1486" y="-4338"/>
            <a:ext cx="12217747" cy="7184184"/>
          </a:xfrm>
          <a:prstGeom prst="rect">
            <a:avLst/>
          </a:prstGeom>
        </p:spPr>
      </p:pic>
      <p:sp>
        <p:nvSpPr>
          <p:cNvPr id="7" name="Rectangle 6">
            <a:extLst>
              <a:ext uri="{FF2B5EF4-FFF2-40B4-BE49-F238E27FC236}">
                <a16:creationId xmlns:a16="http://schemas.microsoft.com/office/drawing/2014/main" id="{2AD9D232-7EE7-C33D-7592-C0480D4C795E}"/>
              </a:ext>
            </a:extLst>
          </p:cNvPr>
          <p:cNvSpPr/>
          <p:nvPr/>
        </p:nvSpPr>
        <p:spPr>
          <a:xfrm>
            <a:off x="-9990" y="-4338"/>
            <a:ext cx="12224679" cy="7181653"/>
          </a:xfrm>
          <a:prstGeom prst="rect">
            <a:avLst/>
          </a:prstGeom>
          <a:solidFill>
            <a:srgbClr val="262261">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 PLURIBUS UNUM" descr="7c3a04bc-517c-470a-8021-38032c8864a0 E PLURIBUS UNUM"/>
          <p:cNvSpPr>
            <a:spLocks noGrp="1"/>
          </p:cNvSpPr>
          <p:nvPr>
            <p:ph type="title"/>
          </p:nvPr>
        </p:nvSpPr>
        <p:spPr>
          <a:xfrm>
            <a:off x="625112" y="1500052"/>
            <a:ext cx="6807175" cy="523875"/>
          </a:xfrm>
          <a:prstGeom prst="rect">
            <a:avLst/>
          </a:prstGeom>
          <a:noFill/>
        </p:spPr>
        <p:txBody>
          <a:bodyPr lIns="0" tIns="15240" rIns="0" bIns="0" anchor="ctr">
            <a:noAutofit/>
          </a:bodyPr>
          <a:lstStyle/>
          <a:p>
            <a:pPr marL="0" lvl="0" indent="0" algn="l">
              <a:lnSpc>
                <a:spcPct val="114583"/>
              </a:lnSpc>
              <a:buNone/>
            </a:pPr>
            <a:r>
              <a:rPr lang="en-US" sz="3200" b="1" i="1">
                <a:solidFill>
                  <a:srgbClr val="7DB2DF"/>
                </a:solidFill>
                <a:latin typeface="Bahnschrift SemiCondensed" panose="020B0502040204020203" pitchFamily="34" charset="0"/>
              </a:rPr>
              <a:t>TRUSTED I</a:t>
            </a:r>
            <a:r>
              <a:rPr lang="en-US" sz="3200" b="1" i="1" u="none" strike="noStrike">
                <a:solidFill>
                  <a:srgbClr val="7DB2DF"/>
                </a:solidFill>
                <a:latin typeface="Bahnschrift SemiCondensed" panose="020B0502040204020203" pitchFamily="34" charset="0"/>
              </a:rPr>
              <a:t>NFORMATION SOURCES</a:t>
            </a:r>
            <a:endParaRPr sz="3200" b="1" i="1" u="none" strike="noStrike">
              <a:solidFill>
                <a:srgbClr val="7DB2DF"/>
              </a:solidFill>
              <a:latin typeface="Bahnschrift SemiCondensed" panose="020B0502040204020203" pitchFamily="34" charset="0"/>
            </a:endParaRPr>
          </a:p>
        </p:txBody>
      </p:sp>
    </p:spTree>
    <p:extLst>
      <p:ext uri="{BB962C8B-B14F-4D97-AF65-F5344CB8AC3E}">
        <p14:creationId xmlns:p14="http://schemas.microsoft.com/office/powerpoint/2010/main" val="37102694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endParaRPr/>
          </a:p>
        </p:txBody>
      </p:sp>
      <p:sp>
        <p:nvSpPr>
          <p:cNvPr id="5" name="Title" descr="f6f017b4-9a1e-4bbf-81c6-2caa04588751 Title">
            <a:extLst>
              <a:ext uri="{FF2B5EF4-FFF2-40B4-BE49-F238E27FC236}">
                <a16:creationId xmlns:a16="http://schemas.microsoft.com/office/drawing/2014/main" id="{AC857517-4A36-207C-BAED-8CB7E571A1F7}"/>
              </a:ext>
            </a:extLst>
          </p:cNvPr>
          <p:cNvSpPr txBox="1">
            <a:spLocks/>
          </p:cNvSpPr>
          <p:nvPr/>
        </p:nvSpPr>
        <p:spPr>
          <a:xfrm>
            <a:off x="450742" y="1558834"/>
            <a:ext cx="11042475" cy="5281704"/>
          </a:xfrm>
          <a:prstGeom prst="rect">
            <a:avLst/>
          </a:prstGeom>
          <a:solidFill>
            <a:srgbClr val="FFFFFF">
              <a:alpha val="30196"/>
            </a:srgbClr>
          </a:solidFill>
        </p:spPr>
        <p:txBody>
          <a:bodyPr vert="horz" lIns="0" tIns="1524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fontAlgn="base">
              <a:buFont typeface="Arial" panose="020B0604020202020204" pitchFamily="34" charset="0"/>
              <a:buChar char="•"/>
            </a:pPr>
            <a:r>
              <a:rPr lang="en-US" sz="1500">
                <a:solidFill>
                  <a:srgbClr val="606367"/>
                </a:solidFill>
                <a:latin typeface="Bahnschrift Light" panose="020B0502040204020203" pitchFamily="34" charset="0"/>
                <a:ea typeface="+mn-ea"/>
                <a:cs typeface="+mn-cs"/>
              </a:rPr>
              <a:t>Politicians and elected officials are the most distrusted information sources, at 51%. They are followed by social media influencers at 44% and celebrities at 35%. Conversely, family are the most trusted information sources, at 77%, followed by friends and doctors at 73% </a:t>
            </a:r>
          </a:p>
          <a:p>
            <a:pPr marL="742950" lvl="1" indent="-285750" fontAlgn="base">
              <a:buFont typeface="Arial" panose="020B0604020202020204" pitchFamily="34" charset="0"/>
              <a:buChar char="•"/>
            </a:pPr>
            <a:r>
              <a:rPr lang="en-US" sz="1500">
                <a:solidFill>
                  <a:srgbClr val="606367"/>
                </a:solidFill>
                <a:latin typeface="Bahnschrift Light" panose="020B0502040204020203" pitchFamily="34" charset="0"/>
              </a:rPr>
              <a:t>Local news broadcasters are slightly more trusted than those at a national level, with 49% and 41% of Southerners trusting information from these sources, respectively </a:t>
            </a:r>
          </a:p>
          <a:p>
            <a:pPr marL="742950" lvl="1" indent="-285750" fontAlgn="base">
              <a:buFont typeface="Arial" panose="020B0604020202020204" pitchFamily="34" charset="0"/>
              <a:buChar char="•"/>
            </a:pPr>
            <a:r>
              <a:rPr lang="en-US" sz="1500">
                <a:solidFill>
                  <a:srgbClr val="606367"/>
                </a:solidFill>
                <a:latin typeface="Bahnschrift Light" panose="020B0502040204020203" pitchFamily="34" charset="0"/>
              </a:rPr>
              <a:t>Black and Hispanic Southerners are most likely to trust their family (74% and 78%, respectively), while White Southerners are most likely to trust friends (81%) </a:t>
            </a:r>
          </a:p>
          <a:p>
            <a:pPr marL="742950" lvl="1" indent="-285750" fontAlgn="base">
              <a:buFont typeface="Arial" panose="020B0604020202020204" pitchFamily="34" charset="0"/>
              <a:buChar char="•"/>
            </a:pPr>
            <a:r>
              <a:rPr lang="en-US" sz="1500">
                <a:solidFill>
                  <a:srgbClr val="606367"/>
                </a:solidFill>
                <a:latin typeface="Bahnschrift Light" panose="020B0502040204020203" pitchFamily="34" charset="0"/>
              </a:rPr>
              <a:t>White respondents are significantly more likely to trust police than Black and Hispanic individuals (68% compared to 35% and 48%, respectively) </a:t>
            </a:r>
          </a:p>
        </p:txBody>
      </p:sp>
      <p:sp>
        <p:nvSpPr>
          <p:cNvPr id="10" name="Rectangle 9">
            <a:extLst>
              <a:ext uri="{FF2B5EF4-FFF2-40B4-BE49-F238E27FC236}">
                <a16:creationId xmlns:a16="http://schemas.microsoft.com/office/drawing/2014/main" id="{55E1EF73-2D38-DDBB-51DB-BDBB8B839FD1}"/>
              </a:ext>
            </a:extLst>
          </p:cNvPr>
          <p:cNvSpPr/>
          <p:nvPr/>
        </p:nvSpPr>
        <p:spPr>
          <a:xfrm>
            <a:off x="7433" y="-9169"/>
            <a:ext cx="12189834" cy="1260029"/>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descr="f6f017b4-9a1e-4bbf-81c6-2caa04588751 Title">
            <a:extLst>
              <a:ext uri="{FF2B5EF4-FFF2-40B4-BE49-F238E27FC236}">
                <a16:creationId xmlns:a16="http://schemas.microsoft.com/office/drawing/2014/main" id="{EFAAFF46-4FF3-DA0D-14A7-60544ED6A18C}"/>
              </a:ext>
            </a:extLst>
          </p:cNvPr>
          <p:cNvSpPr>
            <a:spLocks noGrp="1"/>
          </p:cNvSpPr>
          <p:nvPr>
            <p:ph type="title"/>
          </p:nvPr>
        </p:nvSpPr>
        <p:spPr>
          <a:xfrm>
            <a:off x="523875" y="213702"/>
            <a:ext cx="11382183" cy="814286"/>
          </a:xfrm>
          <a:prstGeom prst="rect">
            <a:avLst/>
          </a:prstGeom>
          <a:noFill/>
        </p:spPr>
        <p:txBody>
          <a:bodyPr lIns="0" tIns="15240" rIns="0" bIns="0" anchor="ctr">
            <a:noAutofit/>
          </a:bodyPr>
          <a:lstStyle/>
          <a:p>
            <a:pPr algn="l">
              <a:lnSpc>
                <a:spcPct val="114583"/>
              </a:lnSpc>
            </a:pPr>
            <a:r>
              <a:rPr lang="en-US" sz="3200">
                <a:solidFill>
                  <a:srgbClr val="7DB2DF"/>
                </a:solidFill>
                <a:latin typeface="Bahnschrift SemiCondensed" panose="020B0502040204020203" pitchFamily="34" charset="0"/>
              </a:rPr>
              <a:t>TRUSTED INFORMATION SOURCES </a:t>
            </a:r>
            <a:r>
              <a:rPr lang="en-US" sz="3200">
                <a:solidFill>
                  <a:schemeClr val="bg1"/>
                </a:solidFill>
                <a:latin typeface="Bahnschrift SemiCondensed" panose="020B0502040204020203" pitchFamily="34" charset="0"/>
              </a:rPr>
              <a:t>// </a:t>
            </a:r>
            <a:r>
              <a:rPr lang="en-US" sz="3200" b="0" i="0" u="none" strike="noStrike">
                <a:solidFill>
                  <a:schemeClr val="bg1"/>
                </a:solidFill>
                <a:latin typeface="Bahnschrift SemiCondensed" panose="020B0502040204020203" pitchFamily="34" charset="0"/>
              </a:rPr>
              <a:t>KEY INSIGHTS</a:t>
            </a:r>
            <a:endParaRPr lang="en-US" sz="3200">
              <a:solidFill>
                <a:schemeClr val="bg1"/>
              </a:solidFill>
              <a:latin typeface="Bahnschrift SemiCondensed" panose="020B0502040204020203" pitchFamily="34" charset="0"/>
            </a:endParaRPr>
          </a:p>
        </p:txBody>
      </p:sp>
      <p:pic>
        <p:nvPicPr>
          <p:cNvPr id="2" name="Picture 4" descr="Home - E Pluribus Unum Fund">
            <a:extLst>
              <a:ext uri="{FF2B5EF4-FFF2-40B4-BE49-F238E27FC236}">
                <a16:creationId xmlns:a16="http://schemas.microsoft.com/office/drawing/2014/main" id="{F10C3D55-1913-C9E0-F750-0F9819B608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8736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There are many different people that we can go to for information.  In general, how much do you distrust or trust information from each of the following sources?">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There.are.many.different.people.that.we.can.go.to.for.information.In.general.how.much.do.you.distrust.or.trust.information.from.each.of.the.following.sources." descr="946c71d8-f0bc-40d1-9132-7388574c72ad viz.There.are.many.different.people.that.we.can.go.to.for.information.In.general.how.much.do.you.distrust.or.trust.information.from.each.of.the.following.sources."/>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There.are.many.different.people.that.we.can.go.to.for.information.In.general.how.much.do.you.distrust.or.trust.information.from.each.of.the.following.sources. footer" descr="Footer: 946c71d8-f0bc-40d1-9132-7388574c72ad viz.There.are.many.different.people.that.we.can.go.to.for.information.In.general.how.much.do.you.distrust.or.trust.information.from.each.of.the.following.sources."/>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There are many different people that we can go to for information.  In general, how much do you distrust or trust information from each of the following sources?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650CDFCC-3A43-AE4A-E8A0-D6D74191A8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65373"/>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36988CE-DE17-375F-97EE-FC3DF22B79F2}"/>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5B91AA2-ECC9-5425-600F-308DF7E90B42}"/>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There are many different people that we can go to for information. In general, how much do you distrust or trust information from each of the following sources?</a:t>
            </a:r>
          </a:p>
        </p:txBody>
      </p:sp>
      <p:sp>
        <p:nvSpPr>
          <p:cNvPr id="11" name="Title" descr="f6f017b4-9a1e-4bbf-81c6-2caa04588751 Title">
            <a:extLst>
              <a:ext uri="{FF2B5EF4-FFF2-40B4-BE49-F238E27FC236}">
                <a16:creationId xmlns:a16="http://schemas.microsoft.com/office/drawing/2014/main" id="{255E8D4F-92D1-6266-1FD6-4B0AC16F244E}"/>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400">
                <a:solidFill>
                  <a:srgbClr val="7DB2DF"/>
                </a:solidFill>
                <a:latin typeface="Bahnschrift SemiBold" panose="020B0502040204020203" pitchFamily="34" charset="0"/>
              </a:rPr>
              <a:t>FAMILY TRUSTED OVER OTHER ANY OTHER INFORMATION SOURCE</a:t>
            </a:r>
          </a:p>
        </p:txBody>
      </p:sp>
      <p:pic>
        <p:nvPicPr>
          <p:cNvPr id="12" name="Graphic 11" descr="Help outline">
            <a:extLst>
              <a:ext uri="{FF2B5EF4-FFF2-40B4-BE49-F238E27FC236}">
                <a16:creationId xmlns:a16="http://schemas.microsoft.com/office/drawing/2014/main" id="{0635EE0E-8DAE-C455-2439-F4F253C56A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There.are.many.different.people.that.we.can.go.to.for.information.In.general.how.much.do.you.distrust.or.trust.information.from.each.of.the.following.sources. footer" descr="Footer: 946c71d8-f0bc-40d1-9132-7388574c72ad viz.There.are.many.different.people.that.we.can.go.to.for.information.In.general.how.much.do.you.distrust.or.trust.information.from.each.of.the.following.sources."/>
          <p:cNvSpPr/>
          <p:nvPr/>
        </p:nvSpPr>
        <p:spPr>
          <a:xfrm>
            <a:off x="758209" y="6366308"/>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There are many different people that we can go to for information.  In general, how much do you distrust or trust information from each of the following sources?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650CDFCC-3A43-AE4A-E8A0-D6D74191A8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65373"/>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36988CE-DE17-375F-97EE-FC3DF22B79F2}"/>
              </a:ext>
            </a:extLst>
          </p:cNvPr>
          <p:cNvSpPr/>
          <p:nvPr/>
        </p:nvSpPr>
        <p:spPr>
          <a:xfrm>
            <a:off x="7433" y="-9169"/>
            <a:ext cx="12189834" cy="1022277"/>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5B91AA2-ECC9-5425-600F-308DF7E90B42}"/>
              </a:ext>
            </a:extLst>
          </p:cNvPr>
          <p:cNvSpPr txBox="1">
            <a:spLocks/>
          </p:cNvSpPr>
          <p:nvPr/>
        </p:nvSpPr>
        <p:spPr>
          <a:xfrm>
            <a:off x="1175295" y="1805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dirty="0">
                <a:solidFill>
                  <a:schemeClr val="bg1"/>
                </a:solidFill>
                <a:latin typeface="Bahnschrift Light SemiCondensed" panose="020B0502040204020203" pitchFamily="34" charset="0"/>
              </a:rPr>
              <a:t>There are many different people that we can go to for information. In general, how much do you distrust or trust information from each of the following sources?</a:t>
            </a:r>
          </a:p>
        </p:txBody>
      </p:sp>
      <p:sp>
        <p:nvSpPr>
          <p:cNvPr id="11" name="Title" descr="f6f017b4-9a1e-4bbf-81c6-2caa04588751 Title">
            <a:extLst>
              <a:ext uri="{FF2B5EF4-FFF2-40B4-BE49-F238E27FC236}">
                <a16:creationId xmlns:a16="http://schemas.microsoft.com/office/drawing/2014/main" id="{255E8D4F-92D1-6266-1FD6-4B0AC16F244E}"/>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4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0635EE0E-8DAE-C455-2439-F4F253C56A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19018"/>
            <a:ext cx="602425" cy="602425"/>
          </a:xfrm>
          <a:prstGeom prst="rect">
            <a:avLst/>
          </a:prstGeom>
        </p:spPr>
      </p:pic>
      <p:grpSp>
        <p:nvGrpSpPr>
          <p:cNvPr id="43" name="Group 42">
            <a:extLst>
              <a:ext uri="{FF2B5EF4-FFF2-40B4-BE49-F238E27FC236}">
                <a16:creationId xmlns:a16="http://schemas.microsoft.com/office/drawing/2014/main" id="{88F4C1D6-57A2-029F-0C3E-75167A9D32B3}"/>
              </a:ext>
            </a:extLst>
          </p:cNvPr>
          <p:cNvGrpSpPr/>
          <p:nvPr/>
        </p:nvGrpSpPr>
        <p:grpSpPr>
          <a:xfrm>
            <a:off x="306607" y="1203895"/>
            <a:ext cx="10904126" cy="4988507"/>
            <a:chOff x="306607" y="1203895"/>
            <a:chExt cx="10904126" cy="4988507"/>
          </a:xfrm>
        </p:grpSpPr>
        <p:graphicFrame>
          <p:nvGraphicFramePr>
            <p:cNvPr id="20" name="Table 11">
              <a:extLst>
                <a:ext uri="{FF2B5EF4-FFF2-40B4-BE49-F238E27FC236}">
                  <a16:creationId xmlns:a16="http://schemas.microsoft.com/office/drawing/2014/main" id="{3DFF85F1-41E6-E1AE-8B8C-10D6DDF2E036}"/>
                </a:ext>
              </a:extLst>
            </p:cNvPr>
            <p:cNvGraphicFramePr>
              <a:graphicFrameLocks/>
            </p:cNvGraphicFramePr>
            <p:nvPr>
              <p:extLst>
                <p:ext uri="{D42A27DB-BD31-4B8C-83A1-F6EECF244321}">
                  <p14:modId xmlns:p14="http://schemas.microsoft.com/office/powerpoint/2010/main" val="2719007254"/>
                </p:ext>
              </p:extLst>
            </p:nvPr>
          </p:nvGraphicFramePr>
          <p:xfrm>
            <a:off x="2661597" y="1203895"/>
            <a:ext cx="8549136" cy="4988507"/>
          </p:xfrm>
          <a:graphic>
            <a:graphicData uri="http://schemas.openxmlformats.org/drawingml/2006/table">
              <a:tbl>
                <a:tblPr firstRow="1" bandRow="1">
                  <a:tableStyleId>{21E4AEA4-8DFA-4A89-87EB-49C32662AFE0}</a:tableStyleId>
                </a:tblPr>
                <a:tblGrid>
                  <a:gridCol w="1974679">
                    <a:extLst>
                      <a:ext uri="{9D8B030D-6E8A-4147-A177-3AD203B41FA5}">
                        <a16:colId xmlns:a16="http://schemas.microsoft.com/office/drawing/2014/main" val="637954993"/>
                      </a:ext>
                    </a:extLst>
                  </a:gridCol>
                  <a:gridCol w="2305041">
                    <a:extLst>
                      <a:ext uri="{9D8B030D-6E8A-4147-A177-3AD203B41FA5}">
                        <a16:colId xmlns:a16="http://schemas.microsoft.com/office/drawing/2014/main" val="4292558966"/>
                      </a:ext>
                    </a:extLst>
                  </a:gridCol>
                  <a:gridCol w="2134708">
                    <a:extLst>
                      <a:ext uri="{9D8B030D-6E8A-4147-A177-3AD203B41FA5}">
                        <a16:colId xmlns:a16="http://schemas.microsoft.com/office/drawing/2014/main" val="289616212"/>
                      </a:ext>
                    </a:extLst>
                  </a:gridCol>
                  <a:gridCol w="2134708">
                    <a:extLst>
                      <a:ext uri="{9D8B030D-6E8A-4147-A177-3AD203B41FA5}">
                        <a16:colId xmlns:a16="http://schemas.microsoft.com/office/drawing/2014/main" val="3557107412"/>
                      </a:ext>
                    </a:extLst>
                  </a:gridCol>
                </a:tblGrid>
                <a:tr h="262553">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38%</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33%</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28%</a:t>
                        </a:r>
                      </a:p>
                    </a:txBody>
                    <a:tcPr marL="6350" marR="6350" marT="6350" marB="0" anchor="ctr"/>
                  </a:tc>
                  <a:extLst>
                    <a:ext uri="{0D108BD9-81ED-4DB2-BD59-A6C34878D82A}">
                      <a16:rowId xmlns:a16="http://schemas.microsoft.com/office/drawing/2014/main" val="1813386351"/>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40%</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40%</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46%</a:t>
                        </a:r>
                      </a:p>
                    </a:txBody>
                    <a:tcPr marL="6350" marR="6350" marT="6350" marB="0" anchor="ctr"/>
                  </a:tc>
                  <a:extLst>
                    <a:ext uri="{0D108BD9-81ED-4DB2-BD59-A6C34878D82A}">
                      <a16:rowId xmlns:a16="http://schemas.microsoft.com/office/drawing/2014/main" val="584666462"/>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a:solidFill>
                              <a:srgbClr val="000000"/>
                            </a:solidFill>
                            <a:effectLst/>
                            <a:latin typeface="Calibri" panose="020F0502020204030204" pitchFamily="34" charset="0"/>
                          </a:rPr>
                          <a:t>22%</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28%</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27%</a:t>
                        </a:r>
                      </a:p>
                    </a:txBody>
                    <a:tcPr marL="6350" marR="6350" marT="6350" marB="0" anchor="ctr"/>
                  </a:tc>
                  <a:extLst>
                    <a:ext uri="{0D108BD9-81ED-4DB2-BD59-A6C34878D82A}">
                      <a16:rowId xmlns:a16="http://schemas.microsoft.com/office/drawing/2014/main" val="1181720147"/>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29%</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23%</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12%</a:t>
                        </a:r>
                      </a:p>
                    </a:txBody>
                    <a:tcPr marL="6350" marR="6350" marT="6350" marB="0" anchor="ctr"/>
                  </a:tc>
                  <a:extLst>
                    <a:ext uri="{0D108BD9-81ED-4DB2-BD59-A6C34878D82A}">
                      <a16:rowId xmlns:a16="http://schemas.microsoft.com/office/drawing/2014/main" val="1544086765"/>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44%</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43%</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44%</a:t>
                        </a:r>
                      </a:p>
                    </a:txBody>
                    <a:tcPr marL="6350" marR="6350" marT="6350" marB="0" anchor="ctr"/>
                  </a:tc>
                  <a:extLst>
                    <a:ext uri="{0D108BD9-81ED-4DB2-BD59-A6C34878D82A}">
                      <a16:rowId xmlns:a16="http://schemas.microsoft.com/office/drawing/2014/main" val="673735196"/>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27%</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34%</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44%</a:t>
                        </a:r>
                      </a:p>
                    </a:txBody>
                    <a:tcPr marL="6350" marR="6350" marT="6350" marB="0" anchor="ctr"/>
                  </a:tc>
                  <a:extLst>
                    <a:ext uri="{0D108BD9-81ED-4DB2-BD59-A6C34878D82A}">
                      <a16:rowId xmlns:a16="http://schemas.microsoft.com/office/drawing/2014/main" val="1022768562"/>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40%</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43%</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44%</a:t>
                        </a:r>
                      </a:p>
                    </a:txBody>
                    <a:tcPr marL="6350" marR="6350" marT="6350" marB="0" anchor="ctr"/>
                  </a:tc>
                  <a:extLst>
                    <a:ext uri="{0D108BD9-81ED-4DB2-BD59-A6C34878D82A}">
                      <a16:rowId xmlns:a16="http://schemas.microsoft.com/office/drawing/2014/main" val="913154023"/>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42%</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44%</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45%</a:t>
                        </a:r>
                      </a:p>
                    </a:txBody>
                    <a:tcPr marL="6350" marR="6350" marT="6350" marB="0" anchor="ctr"/>
                  </a:tc>
                  <a:extLst>
                    <a:ext uri="{0D108BD9-81ED-4DB2-BD59-A6C34878D82A}">
                      <a16:rowId xmlns:a16="http://schemas.microsoft.com/office/drawing/2014/main" val="3950642115"/>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18%</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13%</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11%</a:t>
                        </a:r>
                      </a:p>
                    </a:txBody>
                    <a:tcPr marL="6350" marR="6350" marT="6350" marB="0" anchor="ctr"/>
                  </a:tc>
                  <a:extLst>
                    <a:ext uri="{0D108BD9-81ED-4DB2-BD59-A6C34878D82A}">
                      <a16:rowId xmlns:a16="http://schemas.microsoft.com/office/drawing/2014/main" val="2044110547"/>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70%</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73%</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76%</a:t>
                        </a:r>
                      </a:p>
                    </a:txBody>
                    <a:tcPr marL="6350" marR="6350" marT="6350" marB="0" anchor="ctr"/>
                  </a:tc>
                  <a:extLst>
                    <a:ext uri="{0D108BD9-81ED-4DB2-BD59-A6C34878D82A}">
                      <a16:rowId xmlns:a16="http://schemas.microsoft.com/office/drawing/2014/main" val="4243651102"/>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21%</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17%</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16%</a:t>
                        </a:r>
                      </a:p>
                    </a:txBody>
                    <a:tcPr marL="6350" marR="6350" marT="6350" marB="0" anchor="ctr"/>
                  </a:tc>
                  <a:extLst>
                    <a:ext uri="{0D108BD9-81ED-4DB2-BD59-A6C34878D82A}">
                      <a16:rowId xmlns:a16="http://schemas.microsoft.com/office/drawing/2014/main" val="3393250404"/>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10%</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10%</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8%</a:t>
                        </a:r>
                      </a:p>
                    </a:txBody>
                    <a:tcPr marL="6350" marR="6350" marT="6350" marB="0" anchor="ctr"/>
                  </a:tc>
                  <a:extLst>
                    <a:ext uri="{0D108BD9-81ED-4DB2-BD59-A6C34878D82A}">
                      <a16:rowId xmlns:a16="http://schemas.microsoft.com/office/drawing/2014/main" val="1681034818"/>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40%</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42%</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39%</a:t>
                        </a:r>
                      </a:p>
                    </a:txBody>
                    <a:tcPr marL="6350" marR="6350" marT="6350" marB="0" anchor="ctr"/>
                  </a:tc>
                  <a:extLst>
                    <a:ext uri="{0D108BD9-81ED-4DB2-BD59-A6C34878D82A}">
                      <a16:rowId xmlns:a16="http://schemas.microsoft.com/office/drawing/2014/main" val="2128407461"/>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42%</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40%</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46%</a:t>
                        </a:r>
                      </a:p>
                    </a:txBody>
                    <a:tcPr marL="6350" marR="6350" marT="6350" marB="0" anchor="ctr"/>
                  </a:tc>
                  <a:extLst>
                    <a:ext uri="{0D108BD9-81ED-4DB2-BD59-A6C34878D82A}">
                      <a16:rowId xmlns:a16="http://schemas.microsoft.com/office/drawing/2014/main" val="3878416858"/>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19%</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18%</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15%</a:t>
                        </a:r>
                      </a:p>
                    </a:txBody>
                    <a:tcPr marL="6350" marR="6350" marT="6350" marB="0" anchor="ctr"/>
                  </a:tc>
                  <a:extLst>
                    <a:ext uri="{0D108BD9-81ED-4DB2-BD59-A6C34878D82A}">
                      <a16:rowId xmlns:a16="http://schemas.microsoft.com/office/drawing/2014/main" val="4058338305"/>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54%</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41%</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53%</a:t>
                        </a:r>
                      </a:p>
                    </a:txBody>
                    <a:tcPr marL="6350" marR="6350" marT="6350" marB="0" anchor="ctr"/>
                  </a:tc>
                  <a:extLst>
                    <a:ext uri="{0D108BD9-81ED-4DB2-BD59-A6C34878D82A}">
                      <a16:rowId xmlns:a16="http://schemas.microsoft.com/office/drawing/2014/main" val="2010828989"/>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26%</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32%</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24%</a:t>
                        </a:r>
                      </a:p>
                    </a:txBody>
                    <a:tcPr marL="6350" marR="6350" marT="6350" marB="0" anchor="ctr"/>
                  </a:tc>
                  <a:extLst>
                    <a:ext uri="{0D108BD9-81ED-4DB2-BD59-A6C34878D82A}">
                      <a16:rowId xmlns:a16="http://schemas.microsoft.com/office/drawing/2014/main" val="4170348834"/>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20%</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27%</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23%</a:t>
                        </a:r>
                      </a:p>
                    </a:txBody>
                    <a:tcPr marL="6350" marR="6350" marT="6350" marB="0" anchor="ctr"/>
                  </a:tc>
                  <a:extLst>
                    <a:ext uri="{0D108BD9-81ED-4DB2-BD59-A6C34878D82A}">
                      <a16:rowId xmlns:a16="http://schemas.microsoft.com/office/drawing/2014/main" val="1804281782"/>
                    </a:ext>
                  </a:extLst>
                </a:tr>
              </a:tbl>
            </a:graphicData>
          </a:graphic>
        </p:graphicFrame>
        <p:sp>
          <p:nvSpPr>
            <p:cNvPr id="21" name="Left Bracket 20">
              <a:extLst>
                <a:ext uri="{FF2B5EF4-FFF2-40B4-BE49-F238E27FC236}">
                  <a16:creationId xmlns:a16="http://schemas.microsoft.com/office/drawing/2014/main" id="{417226E1-1BFC-4D5B-9FD5-4D72F6B08A75}"/>
                </a:ext>
              </a:extLst>
            </p:cNvPr>
            <p:cNvSpPr/>
            <p:nvPr/>
          </p:nvSpPr>
          <p:spPr>
            <a:xfrm>
              <a:off x="2418507" y="1590262"/>
              <a:ext cx="271670" cy="549964"/>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2" name="Title" descr="f6f017b4-9a1e-4bbf-81c6-2caa04588751 Title">
              <a:extLst>
                <a:ext uri="{FF2B5EF4-FFF2-40B4-BE49-F238E27FC236}">
                  <a16:creationId xmlns:a16="http://schemas.microsoft.com/office/drawing/2014/main" id="{6BCC9A8B-849E-1086-A087-97B9108C447E}"/>
                </a:ext>
              </a:extLst>
            </p:cNvPr>
            <p:cNvSpPr txBox="1">
              <a:spLocks/>
            </p:cNvSpPr>
            <p:nvPr/>
          </p:nvSpPr>
          <p:spPr>
            <a:xfrm>
              <a:off x="306607" y="2517531"/>
              <a:ext cx="1864612" cy="207047"/>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7DB2DF"/>
                  </a:solidFill>
                  <a:latin typeface="Bahnschrift SemiBold" panose="020B0502040204020203" pitchFamily="34" charset="0"/>
                </a:rPr>
                <a:t>Celebrities</a:t>
              </a:r>
            </a:p>
          </p:txBody>
        </p:sp>
        <p:sp>
          <p:nvSpPr>
            <p:cNvPr id="23" name="Title" descr="f6f017b4-9a1e-4bbf-81c6-2caa04588751 Title">
              <a:extLst>
                <a:ext uri="{FF2B5EF4-FFF2-40B4-BE49-F238E27FC236}">
                  <a16:creationId xmlns:a16="http://schemas.microsoft.com/office/drawing/2014/main" id="{DEB002B0-A4CA-0585-0945-666072CBE933}"/>
                </a:ext>
              </a:extLst>
            </p:cNvPr>
            <p:cNvSpPr txBox="1">
              <a:spLocks/>
            </p:cNvSpPr>
            <p:nvPr/>
          </p:nvSpPr>
          <p:spPr>
            <a:xfrm>
              <a:off x="853686" y="1725406"/>
              <a:ext cx="1325421" cy="266397"/>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262261"/>
                  </a:solidFill>
                  <a:latin typeface="Bahnschrift SemiBold" panose="020B0502040204020203" pitchFamily="34" charset="0"/>
                </a:rPr>
                <a:t>Business Leaders</a:t>
              </a:r>
            </a:p>
          </p:txBody>
        </p:sp>
        <p:sp>
          <p:nvSpPr>
            <p:cNvPr id="24" name="Title" descr="f6f017b4-9a1e-4bbf-81c6-2caa04588751 Title">
              <a:extLst>
                <a:ext uri="{FF2B5EF4-FFF2-40B4-BE49-F238E27FC236}">
                  <a16:creationId xmlns:a16="http://schemas.microsoft.com/office/drawing/2014/main" id="{4C6316EC-692C-7CC5-9907-9F40AC109F18}"/>
                </a:ext>
              </a:extLst>
            </p:cNvPr>
            <p:cNvSpPr txBox="1">
              <a:spLocks/>
            </p:cNvSpPr>
            <p:nvPr/>
          </p:nvSpPr>
          <p:spPr>
            <a:xfrm>
              <a:off x="558227" y="3235533"/>
              <a:ext cx="1616115" cy="290731"/>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262261"/>
                  </a:solidFill>
                  <a:latin typeface="Bahnschrift SemiBold" panose="020B0502040204020203" pitchFamily="34" charset="0"/>
                </a:rPr>
                <a:t>Coworkers</a:t>
              </a:r>
            </a:p>
          </p:txBody>
        </p:sp>
        <p:sp>
          <p:nvSpPr>
            <p:cNvPr id="25" name="Title" descr="f6f017b4-9a1e-4bbf-81c6-2caa04588751 Title">
              <a:extLst>
                <a:ext uri="{FF2B5EF4-FFF2-40B4-BE49-F238E27FC236}">
                  <a16:creationId xmlns:a16="http://schemas.microsoft.com/office/drawing/2014/main" id="{1F127415-4E07-1924-4947-F613CEE71B95}"/>
                </a:ext>
              </a:extLst>
            </p:cNvPr>
            <p:cNvSpPr txBox="1">
              <a:spLocks/>
            </p:cNvSpPr>
            <p:nvPr/>
          </p:nvSpPr>
          <p:spPr>
            <a:xfrm>
              <a:off x="306607" y="4068510"/>
              <a:ext cx="1864611" cy="207048"/>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7DB2DF"/>
                  </a:solidFill>
                  <a:latin typeface="Bahnschrift SemiBold" panose="020B0502040204020203" pitchFamily="34" charset="0"/>
                </a:rPr>
                <a:t>Doctors</a:t>
              </a:r>
            </a:p>
          </p:txBody>
        </p:sp>
        <p:sp>
          <p:nvSpPr>
            <p:cNvPr id="26" name="Title" descr="f6f017b4-9a1e-4bbf-81c6-2caa04588751 Title">
              <a:extLst>
                <a:ext uri="{FF2B5EF4-FFF2-40B4-BE49-F238E27FC236}">
                  <a16:creationId xmlns:a16="http://schemas.microsoft.com/office/drawing/2014/main" id="{46CB640A-6BC6-61AF-97F2-E96BB8C4500D}"/>
                </a:ext>
              </a:extLst>
            </p:cNvPr>
            <p:cNvSpPr txBox="1">
              <a:spLocks/>
            </p:cNvSpPr>
            <p:nvPr/>
          </p:nvSpPr>
          <p:spPr>
            <a:xfrm>
              <a:off x="381023" y="4819602"/>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262261"/>
                  </a:solidFill>
                  <a:latin typeface="Bahnschrift SemiBold" panose="020B0502040204020203" pitchFamily="34" charset="0"/>
                </a:rPr>
                <a:t>Employers</a:t>
              </a:r>
            </a:p>
          </p:txBody>
        </p:sp>
        <p:sp>
          <p:nvSpPr>
            <p:cNvPr id="27" name="Left Bracket 26">
              <a:extLst>
                <a:ext uri="{FF2B5EF4-FFF2-40B4-BE49-F238E27FC236}">
                  <a16:creationId xmlns:a16="http://schemas.microsoft.com/office/drawing/2014/main" id="{4128B3F7-6861-B2A9-5BB3-925920A33B3F}"/>
                </a:ext>
              </a:extLst>
            </p:cNvPr>
            <p:cNvSpPr/>
            <p:nvPr/>
          </p:nvSpPr>
          <p:spPr>
            <a:xfrm>
              <a:off x="2433217" y="2352755"/>
              <a:ext cx="271670" cy="549964"/>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5" name="Title" descr="f6f017b4-9a1e-4bbf-81c6-2caa04588751 Title">
              <a:extLst>
                <a:ext uri="{FF2B5EF4-FFF2-40B4-BE49-F238E27FC236}">
                  <a16:creationId xmlns:a16="http://schemas.microsoft.com/office/drawing/2014/main" id="{4A03A710-99B7-AFA0-89E6-546727AD8787}"/>
                </a:ext>
              </a:extLst>
            </p:cNvPr>
            <p:cNvSpPr txBox="1">
              <a:spLocks/>
            </p:cNvSpPr>
            <p:nvPr/>
          </p:nvSpPr>
          <p:spPr>
            <a:xfrm>
              <a:off x="373134" y="5623502"/>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7DB2DF"/>
                  </a:solidFill>
                  <a:latin typeface="Bahnschrift SemiBold" panose="020B0502040204020203" pitchFamily="34" charset="0"/>
                </a:rPr>
                <a:t>Faith Leaders</a:t>
              </a:r>
            </a:p>
          </p:txBody>
        </p:sp>
        <p:sp>
          <p:nvSpPr>
            <p:cNvPr id="39" name="Left Bracket 38">
              <a:extLst>
                <a:ext uri="{FF2B5EF4-FFF2-40B4-BE49-F238E27FC236}">
                  <a16:creationId xmlns:a16="http://schemas.microsoft.com/office/drawing/2014/main" id="{7E9E3223-A224-F85B-6F75-C4CBDD5E9647}"/>
                </a:ext>
              </a:extLst>
            </p:cNvPr>
            <p:cNvSpPr/>
            <p:nvPr/>
          </p:nvSpPr>
          <p:spPr>
            <a:xfrm>
              <a:off x="2418509" y="3160649"/>
              <a:ext cx="271670" cy="549964"/>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40" name="Left Bracket 39">
              <a:extLst>
                <a:ext uri="{FF2B5EF4-FFF2-40B4-BE49-F238E27FC236}">
                  <a16:creationId xmlns:a16="http://schemas.microsoft.com/office/drawing/2014/main" id="{4A741837-308B-52B1-DD38-2328FC972963}"/>
                </a:ext>
              </a:extLst>
            </p:cNvPr>
            <p:cNvSpPr/>
            <p:nvPr/>
          </p:nvSpPr>
          <p:spPr>
            <a:xfrm>
              <a:off x="2433219" y="3943020"/>
              <a:ext cx="271670" cy="549964"/>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41" name="Left Bracket 40">
              <a:extLst>
                <a:ext uri="{FF2B5EF4-FFF2-40B4-BE49-F238E27FC236}">
                  <a16:creationId xmlns:a16="http://schemas.microsoft.com/office/drawing/2014/main" id="{E6AB51B1-372F-2659-BB84-3C6A983073C9}"/>
                </a:ext>
              </a:extLst>
            </p:cNvPr>
            <p:cNvSpPr/>
            <p:nvPr/>
          </p:nvSpPr>
          <p:spPr>
            <a:xfrm>
              <a:off x="2418509" y="4731028"/>
              <a:ext cx="271670" cy="549964"/>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42" name="Left Bracket 41">
              <a:extLst>
                <a:ext uri="{FF2B5EF4-FFF2-40B4-BE49-F238E27FC236}">
                  <a16:creationId xmlns:a16="http://schemas.microsoft.com/office/drawing/2014/main" id="{6A3183EF-6C21-58D2-BC38-2AE509E2DFF1}"/>
                </a:ext>
              </a:extLst>
            </p:cNvPr>
            <p:cNvSpPr/>
            <p:nvPr/>
          </p:nvSpPr>
          <p:spPr>
            <a:xfrm>
              <a:off x="2433219" y="5513399"/>
              <a:ext cx="271670" cy="549964"/>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Tree>
    <p:extLst>
      <p:ext uri="{BB962C8B-B14F-4D97-AF65-F5344CB8AC3E}">
        <p14:creationId xmlns:p14="http://schemas.microsoft.com/office/powerpoint/2010/main" val="10234257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There.are.many.different.people.that.we.can.go.to.for.information.In.general.how.much.do.you.distrust.or.trust.information.from.each.of.the.following.sources. footer" descr="Footer: 946c71d8-f0bc-40d1-9132-7388574c72ad viz.There.are.many.different.people.that.we.can.go.to.for.information.In.general.how.much.do.you.distrust.or.trust.information.from.each.of.the.following.sources."/>
          <p:cNvSpPr/>
          <p:nvPr/>
        </p:nvSpPr>
        <p:spPr>
          <a:xfrm>
            <a:off x="758209" y="6366308"/>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There are many different people that we can go to for information.  In general, how much do you distrust or trust information from each of the following sources?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650CDFCC-3A43-AE4A-E8A0-D6D74191A8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65373"/>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36988CE-DE17-375F-97EE-FC3DF22B79F2}"/>
              </a:ext>
            </a:extLst>
          </p:cNvPr>
          <p:cNvSpPr/>
          <p:nvPr/>
        </p:nvSpPr>
        <p:spPr>
          <a:xfrm>
            <a:off x="7433" y="-9169"/>
            <a:ext cx="12189834" cy="1022277"/>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5B91AA2-ECC9-5425-600F-308DF7E90B42}"/>
              </a:ext>
            </a:extLst>
          </p:cNvPr>
          <p:cNvSpPr txBox="1">
            <a:spLocks/>
          </p:cNvSpPr>
          <p:nvPr/>
        </p:nvSpPr>
        <p:spPr>
          <a:xfrm>
            <a:off x="1175295" y="1805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dirty="0">
                <a:solidFill>
                  <a:schemeClr val="bg1"/>
                </a:solidFill>
                <a:latin typeface="Bahnschrift Light SemiCondensed" panose="020B0502040204020203" pitchFamily="34" charset="0"/>
              </a:rPr>
              <a:t>There are many different people that we can go to for information. In general, how much do you distrust or trust information from each of the following sources? Cont’d</a:t>
            </a:r>
          </a:p>
        </p:txBody>
      </p:sp>
      <p:pic>
        <p:nvPicPr>
          <p:cNvPr id="12" name="Graphic 11" descr="Help outline">
            <a:extLst>
              <a:ext uri="{FF2B5EF4-FFF2-40B4-BE49-F238E27FC236}">
                <a16:creationId xmlns:a16="http://schemas.microsoft.com/office/drawing/2014/main" id="{0635EE0E-8DAE-C455-2439-F4F253C56A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19018"/>
            <a:ext cx="602425" cy="602425"/>
          </a:xfrm>
          <a:prstGeom prst="rect">
            <a:avLst/>
          </a:prstGeom>
        </p:spPr>
      </p:pic>
      <p:grpSp>
        <p:nvGrpSpPr>
          <p:cNvPr id="43" name="Group 42">
            <a:extLst>
              <a:ext uri="{FF2B5EF4-FFF2-40B4-BE49-F238E27FC236}">
                <a16:creationId xmlns:a16="http://schemas.microsoft.com/office/drawing/2014/main" id="{88F4C1D6-57A2-029F-0C3E-75167A9D32B3}"/>
              </a:ext>
            </a:extLst>
          </p:cNvPr>
          <p:cNvGrpSpPr/>
          <p:nvPr/>
        </p:nvGrpSpPr>
        <p:grpSpPr>
          <a:xfrm>
            <a:off x="306607" y="1203895"/>
            <a:ext cx="10904126" cy="4988507"/>
            <a:chOff x="306607" y="1203895"/>
            <a:chExt cx="10904126" cy="4988507"/>
          </a:xfrm>
        </p:grpSpPr>
        <p:graphicFrame>
          <p:nvGraphicFramePr>
            <p:cNvPr id="20" name="Table 11">
              <a:extLst>
                <a:ext uri="{FF2B5EF4-FFF2-40B4-BE49-F238E27FC236}">
                  <a16:creationId xmlns:a16="http://schemas.microsoft.com/office/drawing/2014/main" id="{3DFF85F1-41E6-E1AE-8B8C-10D6DDF2E036}"/>
                </a:ext>
              </a:extLst>
            </p:cNvPr>
            <p:cNvGraphicFramePr>
              <a:graphicFrameLocks/>
            </p:cNvGraphicFramePr>
            <p:nvPr>
              <p:extLst>
                <p:ext uri="{D42A27DB-BD31-4B8C-83A1-F6EECF244321}">
                  <p14:modId xmlns:p14="http://schemas.microsoft.com/office/powerpoint/2010/main" val="1246826145"/>
                </p:ext>
              </p:extLst>
            </p:nvPr>
          </p:nvGraphicFramePr>
          <p:xfrm>
            <a:off x="2661597" y="1203895"/>
            <a:ext cx="8549136" cy="4988507"/>
          </p:xfrm>
          <a:graphic>
            <a:graphicData uri="http://schemas.openxmlformats.org/drawingml/2006/table">
              <a:tbl>
                <a:tblPr firstRow="1" bandRow="1">
                  <a:tableStyleId>{21E4AEA4-8DFA-4A89-87EB-49C32662AFE0}</a:tableStyleId>
                </a:tblPr>
                <a:tblGrid>
                  <a:gridCol w="1974679">
                    <a:extLst>
                      <a:ext uri="{9D8B030D-6E8A-4147-A177-3AD203B41FA5}">
                        <a16:colId xmlns:a16="http://schemas.microsoft.com/office/drawing/2014/main" val="637954993"/>
                      </a:ext>
                    </a:extLst>
                  </a:gridCol>
                  <a:gridCol w="2305041">
                    <a:extLst>
                      <a:ext uri="{9D8B030D-6E8A-4147-A177-3AD203B41FA5}">
                        <a16:colId xmlns:a16="http://schemas.microsoft.com/office/drawing/2014/main" val="4292558966"/>
                      </a:ext>
                    </a:extLst>
                  </a:gridCol>
                  <a:gridCol w="2134708">
                    <a:extLst>
                      <a:ext uri="{9D8B030D-6E8A-4147-A177-3AD203B41FA5}">
                        <a16:colId xmlns:a16="http://schemas.microsoft.com/office/drawing/2014/main" val="289616212"/>
                      </a:ext>
                    </a:extLst>
                  </a:gridCol>
                  <a:gridCol w="2134708">
                    <a:extLst>
                      <a:ext uri="{9D8B030D-6E8A-4147-A177-3AD203B41FA5}">
                        <a16:colId xmlns:a16="http://schemas.microsoft.com/office/drawing/2014/main" val="3557107412"/>
                      </a:ext>
                    </a:extLst>
                  </a:gridCol>
                </a:tblGrid>
                <a:tr h="262553">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74%</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78%</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79%</a:t>
                        </a:r>
                      </a:p>
                    </a:txBody>
                    <a:tcPr marL="6350" marR="6350" marT="6350" marB="0" anchor="ctr"/>
                  </a:tc>
                  <a:extLst>
                    <a:ext uri="{0D108BD9-81ED-4DB2-BD59-A6C34878D82A}">
                      <a16:rowId xmlns:a16="http://schemas.microsoft.com/office/drawing/2014/main" val="1813386351"/>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18%</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16%</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17%</a:t>
                        </a:r>
                      </a:p>
                    </a:txBody>
                    <a:tcPr marL="6350" marR="6350" marT="6350" marB="0" anchor="ctr"/>
                  </a:tc>
                  <a:extLst>
                    <a:ext uri="{0D108BD9-81ED-4DB2-BD59-A6C34878D82A}">
                      <a16:rowId xmlns:a16="http://schemas.microsoft.com/office/drawing/2014/main" val="584666462"/>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7%</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6%</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5%</a:t>
                        </a:r>
                      </a:p>
                    </a:txBody>
                    <a:tcPr marL="6350" marR="6350" marT="6350" marB="0" anchor="ctr"/>
                  </a:tc>
                  <a:extLst>
                    <a:ext uri="{0D108BD9-81ED-4DB2-BD59-A6C34878D82A}">
                      <a16:rowId xmlns:a16="http://schemas.microsoft.com/office/drawing/2014/main" val="1181720147"/>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69%</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70%</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81%</a:t>
                        </a:r>
                      </a:p>
                    </a:txBody>
                    <a:tcPr marL="6350" marR="6350" marT="6350" marB="0" anchor="ctr"/>
                  </a:tc>
                  <a:extLst>
                    <a:ext uri="{0D108BD9-81ED-4DB2-BD59-A6C34878D82A}">
                      <a16:rowId xmlns:a16="http://schemas.microsoft.com/office/drawing/2014/main" val="1544086765"/>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23%</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25%</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16%</a:t>
                        </a:r>
                      </a:p>
                    </a:txBody>
                    <a:tcPr marL="6350" marR="6350" marT="6350" marB="0" anchor="ctr"/>
                  </a:tc>
                  <a:extLst>
                    <a:ext uri="{0D108BD9-81ED-4DB2-BD59-A6C34878D82A}">
                      <a16:rowId xmlns:a16="http://schemas.microsoft.com/office/drawing/2014/main" val="673735196"/>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8%</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6%</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3%</a:t>
                        </a:r>
                      </a:p>
                    </a:txBody>
                    <a:tcPr marL="6350" marR="6350" marT="6350" marB="0" anchor="ctr"/>
                  </a:tc>
                  <a:extLst>
                    <a:ext uri="{0D108BD9-81ED-4DB2-BD59-A6C34878D82A}">
                      <a16:rowId xmlns:a16="http://schemas.microsoft.com/office/drawing/2014/main" val="1022768562"/>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55%</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44%</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47%</a:t>
                        </a:r>
                      </a:p>
                    </a:txBody>
                    <a:tcPr marL="6350" marR="6350" marT="6350" marB="0" anchor="ctr"/>
                  </a:tc>
                  <a:extLst>
                    <a:ext uri="{0D108BD9-81ED-4DB2-BD59-A6C34878D82A}">
                      <a16:rowId xmlns:a16="http://schemas.microsoft.com/office/drawing/2014/main" val="913154023"/>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30%</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36%</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28%</a:t>
                        </a:r>
                      </a:p>
                    </a:txBody>
                    <a:tcPr marL="6350" marR="6350" marT="6350" marB="0" anchor="ctr"/>
                  </a:tc>
                  <a:extLst>
                    <a:ext uri="{0D108BD9-81ED-4DB2-BD59-A6C34878D82A}">
                      <a16:rowId xmlns:a16="http://schemas.microsoft.com/office/drawing/2014/main" val="3950642115"/>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15%</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21%</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25%</a:t>
                        </a:r>
                      </a:p>
                    </a:txBody>
                    <a:tcPr marL="6350" marR="6350" marT="6350" marB="0" anchor="ctr"/>
                  </a:tc>
                  <a:extLst>
                    <a:ext uri="{0D108BD9-81ED-4DB2-BD59-A6C34878D82A}">
                      <a16:rowId xmlns:a16="http://schemas.microsoft.com/office/drawing/2014/main" val="2044110547"/>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48%</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39%</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37%</a:t>
                        </a:r>
                      </a:p>
                    </a:txBody>
                    <a:tcPr marL="6350" marR="6350" marT="6350" marB="0" anchor="ctr"/>
                  </a:tc>
                  <a:extLst>
                    <a:ext uri="{0D108BD9-81ED-4DB2-BD59-A6C34878D82A}">
                      <a16:rowId xmlns:a16="http://schemas.microsoft.com/office/drawing/2014/main" val="4243651102"/>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34%</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33%</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27%</a:t>
                        </a:r>
                      </a:p>
                    </a:txBody>
                    <a:tcPr marL="6350" marR="6350" marT="6350" marB="0" anchor="ctr"/>
                  </a:tc>
                  <a:extLst>
                    <a:ext uri="{0D108BD9-81ED-4DB2-BD59-A6C34878D82A}">
                      <a16:rowId xmlns:a16="http://schemas.microsoft.com/office/drawing/2014/main" val="3393250404"/>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19%</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28%</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36%</a:t>
                        </a:r>
                      </a:p>
                    </a:txBody>
                    <a:tcPr marL="6350" marR="6350" marT="6350" marB="0" anchor="ctr"/>
                  </a:tc>
                  <a:extLst>
                    <a:ext uri="{0D108BD9-81ED-4DB2-BD59-A6C34878D82A}">
                      <a16:rowId xmlns:a16="http://schemas.microsoft.com/office/drawing/2014/main" val="1681034818"/>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35%</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48%</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68%</a:t>
                        </a:r>
                      </a:p>
                    </a:txBody>
                    <a:tcPr marL="6350" marR="6350" marT="6350" marB="0" anchor="ctr"/>
                  </a:tc>
                  <a:extLst>
                    <a:ext uri="{0D108BD9-81ED-4DB2-BD59-A6C34878D82A}">
                      <a16:rowId xmlns:a16="http://schemas.microsoft.com/office/drawing/2014/main" val="2128407461"/>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31%</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28%</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15%</a:t>
                        </a:r>
                      </a:p>
                    </a:txBody>
                    <a:tcPr marL="6350" marR="6350" marT="6350" marB="0" anchor="ctr"/>
                  </a:tc>
                  <a:extLst>
                    <a:ext uri="{0D108BD9-81ED-4DB2-BD59-A6C34878D82A}">
                      <a16:rowId xmlns:a16="http://schemas.microsoft.com/office/drawing/2014/main" val="3878416858"/>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34%</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24%</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17%</a:t>
                        </a:r>
                      </a:p>
                    </a:txBody>
                    <a:tcPr marL="6350" marR="6350" marT="6350" marB="0" anchor="ctr"/>
                  </a:tc>
                  <a:extLst>
                    <a:ext uri="{0D108BD9-81ED-4DB2-BD59-A6C34878D82A}">
                      <a16:rowId xmlns:a16="http://schemas.microsoft.com/office/drawing/2014/main" val="4058338305"/>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26%</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21%</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13%</a:t>
                        </a:r>
                      </a:p>
                    </a:txBody>
                    <a:tcPr marL="6350" marR="6350" marT="6350" marB="0" anchor="ctr"/>
                  </a:tc>
                  <a:extLst>
                    <a:ext uri="{0D108BD9-81ED-4DB2-BD59-A6C34878D82A}">
                      <a16:rowId xmlns:a16="http://schemas.microsoft.com/office/drawing/2014/main" val="2010828989"/>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32%</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33%</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24%</a:t>
                        </a:r>
                      </a:p>
                    </a:txBody>
                    <a:tcPr marL="6350" marR="6350" marT="6350" marB="0" anchor="ctr"/>
                  </a:tc>
                  <a:extLst>
                    <a:ext uri="{0D108BD9-81ED-4DB2-BD59-A6C34878D82A}">
                      <a16:rowId xmlns:a16="http://schemas.microsoft.com/office/drawing/2014/main" val="4170348834"/>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42%</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47%</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63%</a:t>
                        </a:r>
                      </a:p>
                    </a:txBody>
                    <a:tcPr marL="6350" marR="6350" marT="6350" marB="0" anchor="ctr"/>
                  </a:tc>
                  <a:extLst>
                    <a:ext uri="{0D108BD9-81ED-4DB2-BD59-A6C34878D82A}">
                      <a16:rowId xmlns:a16="http://schemas.microsoft.com/office/drawing/2014/main" val="1804281782"/>
                    </a:ext>
                  </a:extLst>
                </a:tr>
              </a:tbl>
            </a:graphicData>
          </a:graphic>
        </p:graphicFrame>
        <p:sp>
          <p:nvSpPr>
            <p:cNvPr id="21" name="Left Bracket 20">
              <a:extLst>
                <a:ext uri="{FF2B5EF4-FFF2-40B4-BE49-F238E27FC236}">
                  <a16:creationId xmlns:a16="http://schemas.microsoft.com/office/drawing/2014/main" id="{417226E1-1BFC-4D5B-9FD5-4D72F6B08A75}"/>
                </a:ext>
              </a:extLst>
            </p:cNvPr>
            <p:cNvSpPr/>
            <p:nvPr/>
          </p:nvSpPr>
          <p:spPr>
            <a:xfrm>
              <a:off x="2418507" y="1590262"/>
              <a:ext cx="271670" cy="549964"/>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2" name="Title" descr="f6f017b4-9a1e-4bbf-81c6-2caa04588751 Title">
              <a:extLst>
                <a:ext uri="{FF2B5EF4-FFF2-40B4-BE49-F238E27FC236}">
                  <a16:creationId xmlns:a16="http://schemas.microsoft.com/office/drawing/2014/main" id="{6BCC9A8B-849E-1086-A087-97B9108C447E}"/>
                </a:ext>
              </a:extLst>
            </p:cNvPr>
            <p:cNvSpPr txBox="1">
              <a:spLocks/>
            </p:cNvSpPr>
            <p:nvPr/>
          </p:nvSpPr>
          <p:spPr>
            <a:xfrm>
              <a:off x="306607" y="2517531"/>
              <a:ext cx="1864612" cy="207047"/>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7DB2DF"/>
                  </a:solidFill>
                  <a:latin typeface="Bahnschrift SemiBold" panose="020B0502040204020203" pitchFamily="34" charset="0"/>
                </a:rPr>
                <a:t>Friends</a:t>
              </a:r>
            </a:p>
          </p:txBody>
        </p:sp>
        <p:sp>
          <p:nvSpPr>
            <p:cNvPr id="23" name="Title" descr="f6f017b4-9a1e-4bbf-81c6-2caa04588751 Title">
              <a:extLst>
                <a:ext uri="{FF2B5EF4-FFF2-40B4-BE49-F238E27FC236}">
                  <a16:creationId xmlns:a16="http://schemas.microsoft.com/office/drawing/2014/main" id="{DEB002B0-A4CA-0585-0945-666072CBE933}"/>
                </a:ext>
              </a:extLst>
            </p:cNvPr>
            <p:cNvSpPr txBox="1">
              <a:spLocks/>
            </p:cNvSpPr>
            <p:nvPr/>
          </p:nvSpPr>
          <p:spPr>
            <a:xfrm>
              <a:off x="853686" y="1725406"/>
              <a:ext cx="1325421" cy="266397"/>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262261"/>
                  </a:solidFill>
                  <a:latin typeface="Bahnschrift SemiBold" panose="020B0502040204020203" pitchFamily="34" charset="0"/>
                </a:rPr>
                <a:t>Family</a:t>
              </a:r>
            </a:p>
          </p:txBody>
        </p:sp>
        <p:sp>
          <p:nvSpPr>
            <p:cNvPr id="24" name="Title" descr="f6f017b4-9a1e-4bbf-81c6-2caa04588751 Title">
              <a:extLst>
                <a:ext uri="{FF2B5EF4-FFF2-40B4-BE49-F238E27FC236}">
                  <a16:creationId xmlns:a16="http://schemas.microsoft.com/office/drawing/2014/main" id="{4C6316EC-692C-7CC5-9907-9F40AC109F18}"/>
                </a:ext>
              </a:extLst>
            </p:cNvPr>
            <p:cNvSpPr txBox="1">
              <a:spLocks/>
            </p:cNvSpPr>
            <p:nvPr/>
          </p:nvSpPr>
          <p:spPr>
            <a:xfrm>
              <a:off x="558227" y="3235533"/>
              <a:ext cx="1616115" cy="290731"/>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262261"/>
                  </a:solidFill>
                  <a:latin typeface="Bahnschrift SemiBold" panose="020B0502040204020203" pitchFamily="34" charset="0"/>
                </a:rPr>
                <a:t>Local news broadcasters</a:t>
              </a:r>
            </a:p>
          </p:txBody>
        </p:sp>
        <p:sp>
          <p:nvSpPr>
            <p:cNvPr id="25" name="Title" descr="f6f017b4-9a1e-4bbf-81c6-2caa04588751 Title">
              <a:extLst>
                <a:ext uri="{FF2B5EF4-FFF2-40B4-BE49-F238E27FC236}">
                  <a16:creationId xmlns:a16="http://schemas.microsoft.com/office/drawing/2014/main" id="{1F127415-4E07-1924-4947-F613CEE71B95}"/>
                </a:ext>
              </a:extLst>
            </p:cNvPr>
            <p:cNvSpPr txBox="1">
              <a:spLocks/>
            </p:cNvSpPr>
            <p:nvPr/>
          </p:nvSpPr>
          <p:spPr>
            <a:xfrm>
              <a:off x="306607" y="4068510"/>
              <a:ext cx="1864611" cy="207048"/>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7DB2DF"/>
                  </a:solidFill>
                  <a:latin typeface="Bahnschrift SemiBold" panose="020B0502040204020203" pitchFamily="34" charset="0"/>
                </a:rPr>
                <a:t>National news broadcasters</a:t>
              </a:r>
            </a:p>
          </p:txBody>
        </p:sp>
        <p:sp>
          <p:nvSpPr>
            <p:cNvPr id="26" name="Title" descr="f6f017b4-9a1e-4bbf-81c6-2caa04588751 Title">
              <a:extLst>
                <a:ext uri="{FF2B5EF4-FFF2-40B4-BE49-F238E27FC236}">
                  <a16:creationId xmlns:a16="http://schemas.microsoft.com/office/drawing/2014/main" id="{46CB640A-6BC6-61AF-97F2-E96BB8C4500D}"/>
                </a:ext>
              </a:extLst>
            </p:cNvPr>
            <p:cNvSpPr txBox="1">
              <a:spLocks/>
            </p:cNvSpPr>
            <p:nvPr/>
          </p:nvSpPr>
          <p:spPr>
            <a:xfrm>
              <a:off x="381023" y="4819602"/>
              <a:ext cx="1798084"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262261"/>
                  </a:solidFill>
                  <a:latin typeface="Bahnschrift SemiBold" panose="020B0502040204020203" pitchFamily="34" charset="0"/>
                </a:rPr>
                <a:t>Police</a:t>
              </a:r>
            </a:p>
          </p:txBody>
        </p:sp>
        <p:sp>
          <p:nvSpPr>
            <p:cNvPr id="27" name="Left Bracket 26">
              <a:extLst>
                <a:ext uri="{FF2B5EF4-FFF2-40B4-BE49-F238E27FC236}">
                  <a16:creationId xmlns:a16="http://schemas.microsoft.com/office/drawing/2014/main" id="{4128B3F7-6861-B2A9-5BB3-925920A33B3F}"/>
                </a:ext>
              </a:extLst>
            </p:cNvPr>
            <p:cNvSpPr/>
            <p:nvPr/>
          </p:nvSpPr>
          <p:spPr>
            <a:xfrm>
              <a:off x="2433217" y="2352755"/>
              <a:ext cx="271670" cy="549964"/>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5" name="Title" descr="f6f017b4-9a1e-4bbf-81c6-2caa04588751 Title">
              <a:extLst>
                <a:ext uri="{FF2B5EF4-FFF2-40B4-BE49-F238E27FC236}">
                  <a16:creationId xmlns:a16="http://schemas.microsoft.com/office/drawing/2014/main" id="{4A03A710-99B7-AFA0-89E6-546727AD8787}"/>
                </a:ext>
              </a:extLst>
            </p:cNvPr>
            <p:cNvSpPr txBox="1">
              <a:spLocks/>
            </p:cNvSpPr>
            <p:nvPr/>
          </p:nvSpPr>
          <p:spPr>
            <a:xfrm>
              <a:off x="306607" y="5623502"/>
              <a:ext cx="1864611" cy="246604"/>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7DB2DF"/>
                  </a:solidFill>
                  <a:latin typeface="Bahnschrift SemiBold" panose="020B0502040204020203" pitchFamily="34" charset="0"/>
                </a:rPr>
                <a:t>Politicians/Elected officials</a:t>
              </a:r>
            </a:p>
          </p:txBody>
        </p:sp>
        <p:sp>
          <p:nvSpPr>
            <p:cNvPr id="39" name="Left Bracket 38">
              <a:extLst>
                <a:ext uri="{FF2B5EF4-FFF2-40B4-BE49-F238E27FC236}">
                  <a16:creationId xmlns:a16="http://schemas.microsoft.com/office/drawing/2014/main" id="{7E9E3223-A224-F85B-6F75-C4CBDD5E9647}"/>
                </a:ext>
              </a:extLst>
            </p:cNvPr>
            <p:cNvSpPr/>
            <p:nvPr/>
          </p:nvSpPr>
          <p:spPr>
            <a:xfrm>
              <a:off x="2418509" y="3160649"/>
              <a:ext cx="271670" cy="549964"/>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40" name="Left Bracket 39">
              <a:extLst>
                <a:ext uri="{FF2B5EF4-FFF2-40B4-BE49-F238E27FC236}">
                  <a16:creationId xmlns:a16="http://schemas.microsoft.com/office/drawing/2014/main" id="{4A741837-308B-52B1-DD38-2328FC972963}"/>
                </a:ext>
              </a:extLst>
            </p:cNvPr>
            <p:cNvSpPr/>
            <p:nvPr/>
          </p:nvSpPr>
          <p:spPr>
            <a:xfrm>
              <a:off x="2433219" y="3943020"/>
              <a:ext cx="271670" cy="549964"/>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41" name="Left Bracket 40">
              <a:extLst>
                <a:ext uri="{FF2B5EF4-FFF2-40B4-BE49-F238E27FC236}">
                  <a16:creationId xmlns:a16="http://schemas.microsoft.com/office/drawing/2014/main" id="{E6AB51B1-372F-2659-BB84-3C6A983073C9}"/>
                </a:ext>
              </a:extLst>
            </p:cNvPr>
            <p:cNvSpPr/>
            <p:nvPr/>
          </p:nvSpPr>
          <p:spPr>
            <a:xfrm>
              <a:off x="2418509" y="4731028"/>
              <a:ext cx="271670" cy="549964"/>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42" name="Left Bracket 41">
              <a:extLst>
                <a:ext uri="{FF2B5EF4-FFF2-40B4-BE49-F238E27FC236}">
                  <a16:creationId xmlns:a16="http://schemas.microsoft.com/office/drawing/2014/main" id="{6A3183EF-6C21-58D2-BC38-2AE509E2DFF1}"/>
                </a:ext>
              </a:extLst>
            </p:cNvPr>
            <p:cNvSpPr/>
            <p:nvPr/>
          </p:nvSpPr>
          <p:spPr>
            <a:xfrm>
              <a:off x="2433219" y="5513399"/>
              <a:ext cx="271670" cy="549964"/>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Tree>
    <p:extLst>
      <p:ext uri="{BB962C8B-B14F-4D97-AF65-F5344CB8AC3E}">
        <p14:creationId xmlns:p14="http://schemas.microsoft.com/office/powerpoint/2010/main" val="2368212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endParaRPr/>
          </a:p>
        </p:txBody>
      </p:sp>
      <p:sp>
        <p:nvSpPr>
          <p:cNvPr id="5" name="Title" descr="f6f017b4-9a1e-4bbf-81c6-2caa04588751 Title">
            <a:extLst>
              <a:ext uri="{FF2B5EF4-FFF2-40B4-BE49-F238E27FC236}">
                <a16:creationId xmlns:a16="http://schemas.microsoft.com/office/drawing/2014/main" id="{AC857517-4A36-207C-BAED-8CB7E571A1F7}"/>
              </a:ext>
            </a:extLst>
          </p:cNvPr>
          <p:cNvSpPr txBox="1">
            <a:spLocks/>
          </p:cNvSpPr>
          <p:nvPr/>
        </p:nvSpPr>
        <p:spPr>
          <a:xfrm>
            <a:off x="411259" y="1558834"/>
            <a:ext cx="11044868" cy="5281704"/>
          </a:xfrm>
          <a:prstGeom prst="rect">
            <a:avLst/>
          </a:prstGeom>
          <a:solidFill>
            <a:srgbClr val="FFFFFF">
              <a:alpha val="30196"/>
            </a:srgbClr>
          </a:solidFill>
        </p:spPr>
        <p:txBody>
          <a:bodyPr vert="horz" lIns="0" tIns="1524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lvl="1" indent="-285750" fontAlgn="base">
              <a:buFont typeface="Arial" panose="020B0604020202020204" pitchFamily="34" charset="0"/>
              <a:buChar char="•"/>
            </a:pPr>
            <a:r>
              <a:rPr lang="en-US" sz="1500" b="0" i="0">
                <a:solidFill>
                  <a:srgbClr val="606367"/>
                </a:solidFill>
                <a:effectLst/>
                <a:latin typeface="Bahnschrift Light" panose="020B0502040204020203" pitchFamily="34" charset="0"/>
              </a:rPr>
              <a:t>White respondents are the most likely to believe that the United States should not offer anything to African Americans as a way to address lasting harm caused by slavery and racial discrimination, with one-third of White respondents indicating such (33%) </a:t>
            </a:r>
          </a:p>
          <a:p>
            <a:pPr marL="285750" indent="-285750" algn="l" rtl="0" fontAlgn="base">
              <a:buFont typeface="Arial" panose="020B0604020202020204" pitchFamily="34" charset="0"/>
              <a:buChar char="•"/>
            </a:pPr>
            <a:r>
              <a:rPr lang="en-US" sz="1500" b="0" i="0">
                <a:solidFill>
                  <a:srgbClr val="606367"/>
                </a:solidFill>
                <a:effectLst/>
                <a:latin typeface="Bahnschrift Light" panose="020B0502040204020203" pitchFamily="34" charset="0"/>
              </a:rPr>
              <a:t>96% of respondents believe that it's important that their community’s education system tells the most accurate history of slavery, violence and discrimination against racial minorities in the United States, with 40% of respondents saying this is extremely important to them </a:t>
            </a:r>
          </a:p>
          <a:p>
            <a:pPr marL="742950" lvl="1" indent="-285750" fontAlgn="base">
              <a:buFont typeface="Arial" panose="020B0604020202020204" pitchFamily="34" charset="0"/>
              <a:buChar char="•"/>
            </a:pPr>
            <a:r>
              <a:rPr lang="en-US" sz="1500" b="0" i="0">
                <a:solidFill>
                  <a:srgbClr val="606367"/>
                </a:solidFill>
                <a:effectLst/>
                <a:latin typeface="Bahnschrift Light" panose="020B0502040204020203" pitchFamily="34" charset="0"/>
              </a:rPr>
              <a:t>More than half of all Black respondents believe that this is extremely important, (51%), compared to 37% of Hispanic respondents and 32% of White respondents </a:t>
            </a:r>
          </a:p>
          <a:p>
            <a:pPr lvl="1" fontAlgn="base"/>
            <a:endParaRPr lang="en-US" sz="1500" b="0" i="0">
              <a:solidFill>
                <a:srgbClr val="606367"/>
              </a:solidFill>
              <a:effectLst/>
              <a:latin typeface="Bahnschrift Light" panose="020B0502040204020203" pitchFamily="34" charset="0"/>
            </a:endParaRPr>
          </a:p>
        </p:txBody>
      </p:sp>
      <p:sp>
        <p:nvSpPr>
          <p:cNvPr id="10" name="Rectangle 9">
            <a:extLst>
              <a:ext uri="{FF2B5EF4-FFF2-40B4-BE49-F238E27FC236}">
                <a16:creationId xmlns:a16="http://schemas.microsoft.com/office/drawing/2014/main" id="{55E1EF73-2D38-DDBB-51DB-BDBB8B839FD1}"/>
              </a:ext>
            </a:extLst>
          </p:cNvPr>
          <p:cNvSpPr/>
          <p:nvPr/>
        </p:nvSpPr>
        <p:spPr>
          <a:xfrm>
            <a:off x="7433" y="-9169"/>
            <a:ext cx="12189834" cy="1260029"/>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descr="f6f017b4-9a1e-4bbf-81c6-2caa04588751 Title">
            <a:extLst>
              <a:ext uri="{FF2B5EF4-FFF2-40B4-BE49-F238E27FC236}">
                <a16:creationId xmlns:a16="http://schemas.microsoft.com/office/drawing/2014/main" id="{EFAAFF46-4FF3-DA0D-14A7-60544ED6A18C}"/>
              </a:ext>
            </a:extLst>
          </p:cNvPr>
          <p:cNvSpPr>
            <a:spLocks noGrp="1"/>
          </p:cNvSpPr>
          <p:nvPr>
            <p:ph type="title"/>
          </p:nvPr>
        </p:nvSpPr>
        <p:spPr>
          <a:xfrm>
            <a:off x="523875" y="213702"/>
            <a:ext cx="11382183" cy="814286"/>
          </a:xfrm>
          <a:prstGeom prst="rect">
            <a:avLst/>
          </a:prstGeom>
          <a:noFill/>
        </p:spPr>
        <p:txBody>
          <a:bodyPr lIns="0" tIns="15240" rIns="0" bIns="0" anchor="ctr">
            <a:noAutofit/>
          </a:bodyPr>
          <a:lstStyle/>
          <a:p>
            <a:pPr marL="0" lvl="0" indent="0" algn="l">
              <a:lnSpc>
                <a:spcPct val="114583"/>
              </a:lnSpc>
              <a:buNone/>
            </a:pPr>
            <a:r>
              <a:rPr lang="en-US" sz="3200" b="0" i="0" u="none" strike="noStrike">
                <a:solidFill>
                  <a:srgbClr val="7DB2DF"/>
                </a:solidFill>
                <a:latin typeface="Bahnschrift SemiCondensed" panose="020B0502040204020203" pitchFamily="34" charset="0"/>
              </a:rPr>
              <a:t>RACE RELATIONS IN THE US </a:t>
            </a:r>
            <a:r>
              <a:rPr lang="en-US" sz="3200" b="0" i="0" u="none" strike="noStrike">
                <a:solidFill>
                  <a:schemeClr val="bg1"/>
                </a:solidFill>
                <a:latin typeface="Bahnschrift SemiCondensed" panose="020B0502040204020203" pitchFamily="34" charset="0"/>
              </a:rPr>
              <a:t>// KEY INSIGHTS</a:t>
            </a:r>
            <a:endParaRPr sz="3200">
              <a:solidFill>
                <a:schemeClr val="bg1"/>
              </a:solidFill>
              <a:latin typeface="Bahnschrift SemiCondensed" panose="020B0502040204020203" pitchFamily="34" charset="0"/>
            </a:endParaRPr>
          </a:p>
        </p:txBody>
      </p:sp>
      <p:pic>
        <p:nvPicPr>
          <p:cNvPr id="2" name="Picture 4" descr="Home - E Pluribus Unum Fund">
            <a:extLst>
              <a:ext uri="{FF2B5EF4-FFF2-40B4-BE49-F238E27FC236}">
                <a16:creationId xmlns:a16="http://schemas.microsoft.com/office/drawing/2014/main" id="{CF5FF5FE-487E-F8BA-523E-9698DE8D8A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67924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There.are.many.different.people.that.we.can.go.to.for.information.In.general.how.much.do.you.distrust.or.trust.information.from.each.of.the.following.sources. footer" descr="Footer: 946c71d8-f0bc-40d1-9132-7388574c72ad viz.There.are.many.different.people.that.we.can.go.to.for.information.In.general.how.much.do.you.distrust.or.trust.information.from.each.of.the.following.sources."/>
          <p:cNvSpPr/>
          <p:nvPr/>
        </p:nvSpPr>
        <p:spPr>
          <a:xfrm>
            <a:off x="758825" y="4739462"/>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There are many different people that we can go to for information.  In general, how much do you distrust or trust information from each of the following sources?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650CDFCC-3A43-AE4A-E8A0-D6D74191A82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65373"/>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36988CE-DE17-375F-97EE-FC3DF22B79F2}"/>
              </a:ext>
            </a:extLst>
          </p:cNvPr>
          <p:cNvSpPr/>
          <p:nvPr/>
        </p:nvSpPr>
        <p:spPr>
          <a:xfrm>
            <a:off x="7433" y="-9169"/>
            <a:ext cx="12189834" cy="1022277"/>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5B91AA2-ECC9-5425-600F-308DF7E90B42}"/>
              </a:ext>
            </a:extLst>
          </p:cNvPr>
          <p:cNvSpPr txBox="1">
            <a:spLocks/>
          </p:cNvSpPr>
          <p:nvPr/>
        </p:nvSpPr>
        <p:spPr>
          <a:xfrm>
            <a:off x="1175295" y="1805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dirty="0">
                <a:solidFill>
                  <a:schemeClr val="bg1"/>
                </a:solidFill>
                <a:latin typeface="Bahnschrift Light SemiCondensed" panose="020B0502040204020203" pitchFamily="34" charset="0"/>
              </a:rPr>
              <a:t>There are many different people that we can go to for information. In general, how much do you distrust or trust information from each of the following sources? Cont’d</a:t>
            </a:r>
          </a:p>
        </p:txBody>
      </p:sp>
      <p:pic>
        <p:nvPicPr>
          <p:cNvPr id="12" name="Graphic 11" descr="Help outline">
            <a:extLst>
              <a:ext uri="{FF2B5EF4-FFF2-40B4-BE49-F238E27FC236}">
                <a16:creationId xmlns:a16="http://schemas.microsoft.com/office/drawing/2014/main" id="{0635EE0E-8DAE-C455-2439-F4F253C56A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19018"/>
            <a:ext cx="602425" cy="602425"/>
          </a:xfrm>
          <a:prstGeom prst="rect">
            <a:avLst/>
          </a:prstGeom>
        </p:spPr>
      </p:pic>
      <p:grpSp>
        <p:nvGrpSpPr>
          <p:cNvPr id="43" name="Group 42">
            <a:extLst>
              <a:ext uri="{FF2B5EF4-FFF2-40B4-BE49-F238E27FC236}">
                <a16:creationId xmlns:a16="http://schemas.microsoft.com/office/drawing/2014/main" id="{88F4C1D6-57A2-029F-0C3E-75167A9D32B3}"/>
              </a:ext>
            </a:extLst>
          </p:cNvPr>
          <p:cNvGrpSpPr/>
          <p:nvPr/>
        </p:nvGrpSpPr>
        <p:grpSpPr>
          <a:xfrm>
            <a:off x="306607" y="1588204"/>
            <a:ext cx="10904126" cy="2625530"/>
            <a:chOff x="306607" y="1203895"/>
            <a:chExt cx="10904126" cy="2625530"/>
          </a:xfrm>
        </p:grpSpPr>
        <p:graphicFrame>
          <p:nvGraphicFramePr>
            <p:cNvPr id="20" name="Table 11">
              <a:extLst>
                <a:ext uri="{FF2B5EF4-FFF2-40B4-BE49-F238E27FC236}">
                  <a16:creationId xmlns:a16="http://schemas.microsoft.com/office/drawing/2014/main" id="{3DFF85F1-41E6-E1AE-8B8C-10D6DDF2E036}"/>
                </a:ext>
              </a:extLst>
            </p:cNvPr>
            <p:cNvGraphicFramePr>
              <a:graphicFrameLocks/>
            </p:cNvGraphicFramePr>
            <p:nvPr>
              <p:extLst>
                <p:ext uri="{D42A27DB-BD31-4B8C-83A1-F6EECF244321}">
                  <p14:modId xmlns:p14="http://schemas.microsoft.com/office/powerpoint/2010/main" val="1313150849"/>
                </p:ext>
              </p:extLst>
            </p:nvPr>
          </p:nvGraphicFramePr>
          <p:xfrm>
            <a:off x="2661597" y="1203895"/>
            <a:ext cx="8549136" cy="2625530"/>
          </p:xfrm>
          <a:graphic>
            <a:graphicData uri="http://schemas.openxmlformats.org/drawingml/2006/table">
              <a:tbl>
                <a:tblPr firstRow="1" bandRow="1">
                  <a:tableStyleId>{21E4AEA4-8DFA-4A89-87EB-49C32662AFE0}</a:tableStyleId>
                </a:tblPr>
                <a:tblGrid>
                  <a:gridCol w="1974679">
                    <a:extLst>
                      <a:ext uri="{9D8B030D-6E8A-4147-A177-3AD203B41FA5}">
                        <a16:colId xmlns:a16="http://schemas.microsoft.com/office/drawing/2014/main" val="637954993"/>
                      </a:ext>
                    </a:extLst>
                  </a:gridCol>
                  <a:gridCol w="2305041">
                    <a:extLst>
                      <a:ext uri="{9D8B030D-6E8A-4147-A177-3AD203B41FA5}">
                        <a16:colId xmlns:a16="http://schemas.microsoft.com/office/drawing/2014/main" val="4292558966"/>
                      </a:ext>
                    </a:extLst>
                  </a:gridCol>
                  <a:gridCol w="2134708">
                    <a:extLst>
                      <a:ext uri="{9D8B030D-6E8A-4147-A177-3AD203B41FA5}">
                        <a16:colId xmlns:a16="http://schemas.microsoft.com/office/drawing/2014/main" val="289616212"/>
                      </a:ext>
                    </a:extLst>
                  </a:gridCol>
                  <a:gridCol w="2134708">
                    <a:extLst>
                      <a:ext uri="{9D8B030D-6E8A-4147-A177-3AD203B41FA5}">
                        <a16:colId xmlns:a16="http://schemas.microsoft.com/office/drawing/2014/main" val="3557107412"/>
                      </a:ext>
                    </a:extLst>
                  </a:gridCol>
                </a:tblGrid>
                <a:tr h="262553">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25%</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21%</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12%</a:t>
                        </a:r>
                      </a:p>
                    </a:txBody>
                    <a:tcPr marL="6350" marR="6350" marT="6350" marB="0" anchor="ctr"/>
                  </a:tc>
                  <a:extLst>
                    <a:ext uri="{0D108BD9-81ED-4DB2-BD59-A6C34878D82A}">
                      <a16:rowId xmlns:a16="http://schemas.microsoft.com/office/drawing/2014/main" val="1813386351"/>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41%</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36%</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33%</a:t>
                        </a:r>
                      </a:p>
                    </a:txBody>
                    <a:tcPr marL="6350" marR="6350" marT="6350" marB="0" anchor="ctr"/>
                  </a:tc>
                  <a:extLst>
                    <a:ext uri="{0D108BD9-81ED-4DB2-BD59-A6C34878D82A}">
                      <a16:rowId xmlns:a16="http://schemas.microsoft.com/office/drawing/2014/main" val="584666462"/>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34%</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43%</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55%</a:t>
                        </a:r>
                      </a:p>
                    </a:txBody>
                    <a:tcPr marL="6350" marR="6350" marT="6350" marB="0" anchor="ctr"/>
                  </a:tc>
                  <a:extLst>
                    <a:ext uri="{0D108BD9-81ED-4DB2-BD59-A6C34878D82A}">
                      <a16:rowId xmlns:a16="http://schemas.microsoft.com/office/drawing/2014/main" val="1181720147"/>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63%</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60%</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64%</a:t>
                        </a:r>
                      </a:p>
                    </a:txBody>
                    <a:tcPr marL="6350" marR="6350" marT="6350" marB="0" anchor="ctr"/>
                  </a:tc>
                  <a:extLst>
                    <a:ext uri="{0D108BD9-81ED-4DB2-BD59-A6C34878D82A}">
                      <a16:rowId xmlns:a16="http://schemas.microsoft.com/office/drawing/2014/main" val="1544086765"/>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27%</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27%</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27%</a:t>
                        </a:r>
                      </a:p>
                    </a:txBody>
                    <a:tcPr marL="6350" marR="6350" marT="6350" marB="0" anchor="ctr"/>
                  </a:tc>
                  <a:extLst>
                    <a:ext uri="{0D108BD9-81ED-4DB2-BD59-A6C34878D82A}">
                      <a16:rowId xmlns:a16="http://schemas.microsoft.com/office/drawing/2014/main" val="673735196"/>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10%</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13%</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9%</a:t>
                        </a:r>
                      </a:p>
                    </a:txBody>
                    <a:tcPr marL="6350" marR="6350" marT="6350" marB="0" anchor="ctr"/>
                  </a:tc>
                  <a:extLst>
                    <a:ext uri="{0D108BD9-81ED-4DB2-BD59-A6C34878D82A}">
                      <a16:rowId xmlns:a16="http://schemas.microsoft.com/office/drawing/2014/main" val="1022768562"/>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54%</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56%</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70%</a:t>
                        </a:r>
                      </a:p>
                    </a:txBody>
                    <a:tcPr marL="6350" marR="6350" marT="6350" marB="0" anchor="ctr"/>
                  </a:tc>
                  <a:extLst>
                    <a:ext uri="{0D108BD9-81ED-4DB2-BD59-A6C34878D82A}">
                      <a16:rowId xmlns:a16="http://schemas.microsoft.com/office/drawing/2014/main" val="913154023"/>
                    </a:ext>
                  </a:extLst>
                </a:tr>
                <a:tr h="262553">
                  <a:tc>
                    <a:txBody>
                      <a:bodyPr/>
                      <a:lstStyle/>
                      <a:p>
                        <a:pPr algn="ctr" fontAlgn="b"/>
                        <a:r>
                          <a:rPr lang="en-US" sz="1100" b="0" i="0" u="none" strike="noStrike" dirty="0">
                            <a:solidFill>
                              <a:srgbClr val="262261"/>
                            </a:solidFill>
                            <a:effectLst/>
                            <a:latin typeface="Calibri" panose="020F0502020204030204" pitchFamily="34" charset="0"/>
                          </a:rPr>
                          <a:t>Neither trust nor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36%</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35%</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26%</a:t>
                        </a:r>
                      </a:p>
                    </a:txBody>
                    <a:tcPr marL="6350" marR="6350" marT="6350" marB="0" anchor="ctr"/>
                  </a:tc>
                  <a:extLst>
                    <a:ext uri="{0D108BD9-81ED-4DB2-BD59-A6C34878D82A}">
                      <a16:rowId xmlns:a16="http://schemas.microsoft.com/office/drawing/2014/main" val="3950642115"/>
                    </a:ext>
                  </a:extLst>
                </a:tr>
                <a:tr h="262553">
                  <a:tc>
                    <a:txBody>
                      <a:bodyPr/>
                      <a:lstStyle/>
                      <a:p>
                        <a:pPr algn="ctr" fontAlgn="b"/>
                        <a:r>
                          <a:rPr lang="en-US" sz="1100" b="0" i="0" u="none" strike="noStrike" dirty="0">
                            <a:solidFill>
                              <a:srgbClr val="262261"/>
                            </a:solidFill>
                            <a:effectLst/>
                            <a:latin typeface="Calibri" panose="020F0502020204030204" pitchFamily="34" charset="0"/>
                          </a:rPr>
                          <a:t>Any distrust</a:t>
                        </a:r>
                      </a:p>
                    </a:txBody>
                    <a:tcPr marL="6350" marR="6350" marT="6350" marB="0" anchor="ctr">
                      <a:solidFill>
                        <a:schemeClr val="bg1"/>
                      </a:solidFill>
                    </a:tcPr>
                  </a:tc>
                  <a:tc>
                    <a:txBody>
                      <a:bodyPr/>
                      <a:lstStyle/>
                      <a:p>
                        <a:pPr algn="ctr" fontAlgn="b"/>
                        <a:r>
                          <a:rPr lang="en-US" sz="1200" b="0" i="0" u="none" strike="noStrike" dirty="0">
                            <a:solidFill>
                              <a:srgbClr val="000000"/>
                            </a:solidFill>
                            <a:effectLst/>
                            <a:latin typeface="Calibri" panose="020F0502020204030204" pitchFamily="34" charset="0"/>
                          </a:rPr>
                          <a:t>10%</a:t>
                        </a:r>
                      </a:p>
                    </a:txBody>
                    <a:tcPr marL="6350" marR="6350" marT="6350" marB="0" anchor="ctr"/>
                  </a:tc>
                  <a:tc>
                    <a:txBody>
                      <a:bodyPr/>
                      <a:lstStyle/>
                      <a:p>
                        <a:pPr algn="ctr" fontAlgn="b"/>
                        <a:r>
                          <a:rPr lang="en-US" sz="1200" b="0" i="0" u="none" strike="noStrike">
                            <a:solidFill>
                              <a:srgbClr val="000000"/>
                            </a:solidFill>
                            <a:effectLst/>
                            <a:latin typeface="Calibri" panose="020F0502020204030204" pitchFamily="34" charset="0"/>
                          </a:rPr>
                          <a:t>9%</a:t>
                        </a:r>
                      </a:p>
                    </a:txBody>
                    <a:tcPr marL="6350" marR="6350" marT="6350" marB="0" anchor="ctr"/>
                  </a:tc>
                  <a:tc>
                    <a:txBody>
                      <a:bodyPr/>
                      <a:lstStyle/>
                      <a:p>
                        <a:pPr algn="ctr" fontAlgn="b"/>
                        <a:r>
                          <a:rPr lang="en-US" sz="1200" b="0" i="0" u="none" strike="noStrike" dirty="0">
                            <a:solidFill>
                              <a:srgbClr val="000000"/>
                            </a:solidFill>
                            <a:effectLst/>
                            <a:latin typeface="Calibri" panose="020F0502020204030204" pitchFamily="34" charset="0"/>
                          </a:rPr>
                          <a:t>4%</a:t>
                        </a:r>
                      </a:p>
                    </a:txBody>
                    <a:tcPr marL="6350" marR="6350" marT="6350" marB="0" anchor="ctr"/>
                  </a:tc>
                  <a:extLst>
                    <a:ext uri="{0D108BD9-81ED-4DB2-BD59-A6C34878D82A}">
                      <a16:rowId xmlns:a16="http://schemas.microsoft.com/office/drawing/2014/main" val="2044110547"/>
                    </a:ext>
                  </a:extLst>
                </a:tr>
              </a:tbl>
            </a:graphicData>
          </a:graphic>
        </p:graphicFrame>
        <p:sp>
          <p:nvSpPr>
            <p:cNvPr id="21" name="Left Bracket 20">
              <a:extLst>
                <a:ext uri="{FF2B5EF4-FFF2-40B4-BE49-F238E27FC236}">
                  <a16:creationId xmlns:a16="http://schemas.microsoft.com/office/drawing/2014/main" id="{417226E1-1BFC-4D5B-9FD5-4D72F6B08A75}"/>
                </a:ext>
              </a:extLst>
            </p:cNvPr>
            <p:cNvSpPr/>
            <p:nvPr/>
          </p:nvSpPr>
          <p:spPr>
            <a:xfrm>
              <a:off x="2418507" y="1590262"/>
              <a:ext cx="271670" cy="549964"/>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22" name="Title" descr="f6f017b4-9a1e-4bbf-81c6-2caa04588751 Title">
              <a:extLst>
                <a:ext uri="{FF2B5EF4-FFF2-40B4-BE49-F238E27FC236}">
                  <a16:creationId xmlns:a16="http://schemas.microsoft.com/office/drawing/2014/main" id="{6BCC9A8B-849E-1086-A087-97B9108C447E}"/>
                </a:ext>
              </a:extLst>
            </p:cNvPr>
            <p:cNvSpPr txBox="1">
              <a:spLocks/>
            </p:cNvSpPr>
            <p:nvPr/>
          </p:nvSpPr>
          <p:spPr>
            <a:xfrm>
              <a:off x="306607" y="2517531"/>
              <a:ext cx="1864612" cy="207047"/>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7DB2DF"/>
                  </a:solidFill>
                  <a:latin typeface="Bahnschrift SemiBold" panose="020B0502040204020203" pitchFamily="34" charset="0"/>
                </a:rPr>
                <a:t>Teachers</a:t>
              </a:r>
            </a:p>
          </p:txBody>
        </p:sp>
        <p:sp>
          <p:nvSpPr>
            <p:cNvPr id="23" name="Title" descr="f6f017b4-9a1e-4bbf-81c6-2caa04588751 Title">
              <a:extLst>
                <a:ext uri="{FF2B5EF4-FFF2-40B4-BE49-F238E27FC236}">
                  <a16:creationId xmlns:a16="http://schemas.microsoft.com/office/drawing/2014/main" id="{DEB002B0-A4CA-0585-0945-666072CBE933}"/>
                </a:ext>
              </a:extLst>
            </p:cNvPr>
            <p:cNvSpPr txBox="1">
              <a:spLocks/>
            </p:cNvSpPr>
            <p:nvPr/>
          </p:nvSpPr>
          <p:spPr>
            <a:xfrm>
              <a:off x="853686" y="1725406"/>
              <a:ext cx="1325421" cy="266397"/>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262261"/>
                  </a:solidFill>
                  <a:latin typeface="Bahnschrift SemiBold" panose="020B0502040204020203" pitchFamily="34" charset="0"/>
                </a:rPr>
                <a:t>Social media influencers</a:t>
              </a:r>
            </a:p>
          </p:txBody>
        </p:sp>
        <p:sp>
          <p:nvSpPr>
            <p:cNvPr id="24" name="Title" descr="f6f017b4-9a1e-4bbf-81c6-2caa04588751 Title">
              <a:extLst>
                <a:ext uri="{FF2B5EF4-FFF2-40B4-BE49-F238E27FC236}">
                  <a16:creationId xmlns:a16="http://schemas.microsoft.com/office/drawing/2014/main" id="{4C6316EC-692C-7CC5-9907-9F40AC109F18}"/>
                </a:ext>
              </a:extLst>
            </p:cNvPr>
            <p:cNvSpPr txBox="1">
              <a:spLocks/>
            </p:cNvSpPr>
            <p:nvPr/>
          </p:nvSpPr>
          <p:spPr>
            <a:xfrm>
              <a:off x="558227" y="3235533"/>
              <a:ext cx="1616115" cy="290731"/>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lnSpc>
                  <a:spcPct val="114583"/>
                </a:lnSpc>
              </a:pPr>
              <a:r>
                <a:rPr lang="en-US" sz="1200" dirty="0">
                  <a:solidFill>
                    <a:srgbClr val="262261"/>
                  </a:solidFill>
                  <a:latin typeface="Bahnschrift SemiBold" panose="020B0502040204020203" pitchFamily="34" charset="0"/>
                </a:rPr>
                <a:t>Veterans</a:t>
              </a:r>
            </a:p>
          </p:txBody>
        </p:sp>
        <p:sp>
          <p:nvSpPr>
            <p:cNvPr id="27" name="Left Bracket 26">
              <a:extLst>
                <a:ext uri="{FF2B5EF4-FFF2-40B4-BE49-F238E27FC236}">
                  <a16:creationId xmlns:a16="http://schemas.microsoft.com/office/drawing/2014/main" id="{4128B3F7-6861-B2A9-5BB3-925920A33B3F}"/>
                </a:ext>
              </a:extLst>
            </p:cNvPr>
            <p:cNvSpPr/>
            <p:nvPr/>
          </p:nvSpPr>
          <p:spPr>
            <a:xfrm>
              <a:off x="2433217" y="2352755"/>
              <a:ext cx="271670" cy="549964"/>
            </a:xfrm>
            <a:prstGeom prst="leftBracket">
              <a:avLst/>
            </a:prstGeom>
            <a:ln w="19050">
              <a:solidFill>
                <a:srgbClr val="7DB2D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sp>
          <p:nvSpPr>
            <p:cNvPr id="39" name="Left Bracket 38">
              <a:extLst>
                <a:ext uri="{FF2B5EF4-FFF2-40B4-BE49-F238E27FC236}">
                  <a16:creationId xmlns:a16="http://schemas.microsoft.com/office/drawing/2014/main" id="{7E9E3223-A224-F85B-6F75-C4CBDD5E9647}"/>
                </a:ext>
              </a:extLst>
            </p:cNvPr>
            <p:cNvSpPr/>
            <p:nvPr/>
          </p:nvSpPr>
          <p:spPr>
            <a:xfrm>
              <a:off x="2418509" y="3160649"/>
              <a:ext cx="271670" cy="549964"/>
            </a:xfrm>
            <a:prstGeom prst="leftBracket">
              <a:avLst/>
            </a:prstGeom>
            <a:ln w="19050">
              <a:solidFill>
                <a:srgbClr val="26226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p>
          </p:txBody>
        </p:sp>
      </p:grpSp>
    </p:spTree>
    <p:extLst>
      <p:ext uri="{BB962C8B-B14F-4D97-AF65-F5344CB8AC3E}">
        <p14:creationId xmlns:p14="http://schemas.microsoft.com/office/powerpoint/2010/main" val="33024211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60732E10-8CBD-6F7D-64CB-6353A6B0E1E5}"/>
              </a:ext>
            </a:extLst>
          </p:cNvPr>
          <p:cNvPicPr>
            <a:picLocks noChangeAspect="1"/>
          </p:cNvPicPr>
          <p:nvPr/>
        </p:nvPicPr>
        <p:blipFill rotWithShape="1">
          <a:blip r:embed="rId2">
            <a:extLst>
              <a:ext uri="{28A0092B-C50C-407E-A947-70E740481C1C}">
                <a14:useLocalDpi xmlns:a14="http://schemas.microsoft.com/office/drawing/2010/main" val="0"/>
              </a:ext>
            </a:extLst>
          </a:blip>
          <a:srcRect l="16435" t="37353" r="5283" b="11206"/>
          <a:stretch/>
        </p:blipFill>
        <p:spPr>
          <a:xfrm>
            <a:off x="-1486" y="-4338"/>
            <a:ext cx="12217747" cy="7184184"/>
          </a:xfrm>
          <a:prstGeom prst="rect">
            <a:avLst/>
          </a:prstGeom>
        </p:spPr>
      </p:pic>
      <p:sp>
        <p:nvSpPr>
          <p:cNvPr id="7" name="Rectangle 6">
            <a:extLst>
              <a:ext uri="{FF2B5EF4-FFF2-40B4-BE49-F238E27FC236}">
                <a16:creationId xmlns:a16="http://schemas.microsoft.com/office/drawing/2014/main" id="{2AD9D232-7EE7-C33D-7592-C0480D4C795E}"/>
              </a:ext>
            </a:extLst>
          </p:cNvPr>
          <p:cNvSpPr/>
          <p:nvPr/>
        </p:nvSpPr>
        <p:spPr>
          <a:xfrm>
            <a:off x="-19979" y="-4338"/>
            <a:ext cx="12224679" cy="7181653"/>
          </a:xfrm>
          <a:prstGeom prst="rect">
            <a:avLst/>
          </a:prstGeom>
          <a:solidFill>
            <a:srgbClr val="262261">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 PLURIBUS UNUM" descr="7c3a04bc-517c-470a-8021-38032c8864a0 E PLURIBUS UNUM"/>
          <p:cNvSpPr>
            <a:spLocks noGrp="1"/>
          </p:cNvSpPr>
          <p:nvPr>
            <p:ph type="title"/>
          </p:nvPr>
        </p:nvSpPr>
        <p:spPr>
          <a:xfrm>
            <a:off x="625112" y="1500052"/>
            <a:ext cx="6807175" cy="523875"/>
          </a:xfrm>
          <a:prstGeom prst="rect">
            <a:avLst/>
          </a:prstGeom>
          <a:noFill/>
        </p:spPr>
        <p:txBody>
          <a:bodyPr lIns="0" tIns="15240" rIns="0" bIns="0" anchor="ctr">
            <a:noAutofit/>
          </a:bodyPr>
          <a:lstStyle/>
          <a:p>
            <a:pPr marL="0" lvl="0" indent="0" algn="l">
              <a:lnSpc>
                <a:spcPct val="114583"/>
              </a:lnSpc>
              <a:buNone/>
            </a:pPr>
            <a:r>
              <a:rPr lang="en-US" sz="3200" b="1" i="1">
                <a:solidFill>
                  <a:srgbClr val="7DB2DF"/>
                </a:solidFill>
                <a:latin typeface="Bahnschrift SemiCondensed" panose="020B0502040204020203" pitchFamily="34" charset="0"/>
              </a:rPr>
              <a:t>VOTING BEHAVIORS &amp; PERCEPTIONS</a:t>
            </a:r>
            <a:endParaRPr sz="3200" b="1" i="1" u="none" strike="noStrike">
              <a:solidFill>
                <a:srgbClr val="7DB2DF"/>
              </a:solidFill>
              <a:latin typeface="Bahnschrift SemiCondensed" panose="020B0502040204020203" pitchFamily="34" charset="0"/>
            </a:endParaRPr>
          </a:p>
        </p:txBody>
      </p:sp>
    </p:spTree>
    <p:extLst>
      <p:ext uri="{BB962C8B-B14F-4D97-AF65-F5344CB8AC3E}">
        <p14:creationId xmlns:p14="http://schemas.microsoft.com/office/powerpoint/2010/main" val="37492005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endParaRPr/>
          </a:p>
        </p:txBody>
      </p:sp>
      <p:sp>
        <p:nvSpPr>
          <p:cNvPr id="5" name="Title" descr="f6f017b4-9a1e-4bbf-81c6-2caa04588751 Title">
            <a:extLst>
              <a:ext uri="{FF2B5EF4-FFF2-40B4-BE49-F238E27FC236}">
                <a16:creationId xmlns:a16="http://schemas.microsoft.com/office/drawing/2014/main" id="{AC857517-4A36-207C-BAED-8CB7E571A1F7}"/>
              </a:ext>
            </a:extLst>
          </p:cNvPr>
          <p:cNvSpPr txBox="1">
            <a:spLocks/>
          </p:cNvSpPr>
          <p:nvPr/>
        </p:nvSpPr>
        <p:spPr>
          <a:xfrm>
            <a:off x="450742" y="1558834"/>
            <a:ext cx="11042475" cy="5281704"/>
          </a:xfrm>
          <a:prstGeom prst="rect">
            <a:avLst/>
          </a:prstGeom>
          <a:solidFill>
            <a:srgbClr val="FFFFFF">
              <a:alpha val="30196"/>
            </a:srgbClr>
          </a:solidFill>
        </p:spPr>
        <p:txBody>
          <a:bodyPr vert="horz" lIns="0" tIns="15240" rIns="0" bIns="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285750" indent="-285750" algn="l" rtl="0" fontAlgn="base">
              <a:buFont typeface="Arial" panose="020B0604020202020204" pitchFamily="34" charset="0"/>
              <a:buChar char="•"/>
            </a:pPr>
            <a:r>
              <a:rPr lang="en-US" sz="1500">
                <a:solidFill>
                  <a:srgbClr val="606367"/>
                </a:solidFill>
                <a:latin typeface="Bahnschrift Light" panose="020B0502040204020203" pitchFamily="34" charset="0"/>
                <a:ea typeface="+mn-ea"/>
                <a:cs typeface="+mn-cs"/>
              </a:rPr>
              <a:t>62% of those surveyed voted in the November 2022 midterm elections </a:t>
            </a:r>
          </a:p>
          <a:p>
            <a:pPr marL="285750" indent="-285750" algn="l" rtl="0" fontAlgn="base">
              <a:buFont typeface="Arial" panose="020B0604020202020204" pitchFamily="34" charset="0"/>
              <a:buChar char="•"/>
            </a:pPr>
            <a:r>
              <a:rPr lang="en-US" sz="1500">
                <a:solidFill>
                  <a:srgbClr val="606367"/>
                </a:solidFill>
                <a:latin typeface="Bahnschrift Light" panose="020B0502040204020203" pitchFamily="34" charset="0"/>
                <a:ea typeface="+mn-ea"/>
                <a:cs typeface="+mn-cs"/>
              </a:rPr>
              <a:t>While 41% of Southerners say they trust societal change will be enacted if someone with their shared belief system is voted into office, a greater percentage say they’re unsure if this will be the case (45% might or might not) </a:t>
            </a:r>
          </a:p>
          <a:p>
            <a:pPr marL="742950" lvl="1" indent="-285750" fontAlgn="base">
              <a:buFont typeface="Arial" panose="020B0604020202020204" pitchFamily="34" charset="0"/>
              <a:buChar char="•"/>
            </a:pPr>
            <a:r>
              <a:rPr lang="en-US" sz="1500">
                <a:solidFill>
                  <a:srgbClr val="606367"/>
                </a:solidFill>
                <a:latin typeface="Bahnschrift Light" panose="020B0502040204020203" pitchFamily="34" charset="0"/>
              </a:rPr>
              <a:t>Black respondents are the most likely to believe that societal change will be enacted if someone with their shared belief system is voted into office (46%), while White respondents are the most on the fence, with 49% indicating they’re unsure if they trust this to happen </a:t>
            </a:r>
          </a:p>
          <a:p>
            <a:pPr marL="742950" lvl="1" indent="-285750" fontAlgn="base">
              <a:buFont typeface="Arial" panose="020B0604020202020204" pitchFamily="34" charset="0"/>
              <a:buChar char="•"/>
            </a:pPr>
            <a:r>
              <a:rPr lang="en-US" sz="1500">
                <a:solidFill>
                  <a:srgbClr val="606367"/>
                </a:solidFill>
                <a:latin typeface="Bahnschrift Light" panose="020B0502040204020203" pitchFamily="34" charset="0"/>
              </a:rPr>
              <a:t>Democrats are the political affiliation most likely to trust for this to happen (46%) </a:t>
            </a:r>
          </a:p>
          <a:p>
            <a:pPr marL="285750" indent="-285750" algn="l" rtl="0" fontAlgn="base">
              <a:buFont typeface="Arial" panose="020B0604020202020204" pitchFamily="34" charset="0"/>
              <a:buChar char="•"/>
            </a:pPr>
            <a:r>
              <a:rPr lang="en-US" sz="1500">
                <a:solidFill>
                  <a:srgbClr val="606367"/>
                </a:solidFill>
                <a:latin typeface="Bahnschrift Light" panose="020B0502040204020203" pitchFamily="34" charset="0"/>
                <a:ea typeface="+mn-ea"/>
                <a:cs typeface="+mn-cs"/>
              </a:rPr>
              <a:t>58% of those surveyed agree that during the November 2022 midterm elections, all eligible voters had safe and equal access to voting in their communities – with 28% only somewhat agreeing </a:t>
            </a:r>
          </a:p>
        </p:txBody>
      </p:sp>
      <p:sp>
        <p:nvSpPr>
          <p:cNvPr id="10" name="Rectangle 9">
            <a:extLst>
              <a:ext uri="{FF2B5EF4-FFF2-40B4-BE49-F238E27FC236}">
                <a16:creationId xmlns:a16="http://schemas.microsoft.com/office/drawing/2014/main" id="{55E1EF73-2D38-DDBB-51DB-BDBB8B839FD1}"/>
              </a:ext>
            </a:extLst>
          </p:cNvPr>
          <p:cNvSpPr/>
          <p:nvPr/>
        </p:nvSpPr>
        <p:spPr>
          <a:xfrm>
            <a:off x="7433" y="-9169"/>
            <a:ext cx="12189834" cy="1260029"/>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descr="f6f017b4-9a1e-4bbf-81c6-2caa04588751 Title">
            <a:extLst>
              <a:ext uri="{FF2B5EF4-FFF2-40B4-BE49-F238E27FC236}">
                <a16:creationId xmlns:a16="http://schemas.microsoft.com/office/drawing/2014/main" id="{EFAAFF46-4FF3-DA0D-14A7-60544ED6A18C}"/>
              </a:ext>
            </a:extLst>
          </p:cNvPr>
          <p:cNvSpPr>
            <a:spLocks noGrp="1"/>
          </p:cNvSpPr>
          <p:nvPr>
            <p:ph type="title"/>
          </p:nvPr>
        </p:nvSpPr>
        <p:spPr>
          <a:xfrm>
            <a:off x="523875" y="213702"/>
            <a:ext cx="11382183" cy="814286"/>
          </a:xfrm>
          <a:prstGeom prst="rect">
            <a:avLst/>
          </a:prstGeom>
          <a:noFill/>
        </p:spPr>
        <p:txBody>
          <a:bodyPr lIns="0" tIns="15240" rIns="0" bIns="0" anchor="ctr">
            <a:noAutofit/>
          </a:bodyPr>
          <a:lstStyle/>
          <a:p>
            <a:pPr algn="l">
              <a:lnSpc>
                <a:spcPct val="114583"/>
              </a:lnSpc>
            </a:pPr>
            <a:r>
              <a:rPr lang="en-US" sz="3200">
                <a:solidFill>
                  <a:srgbClr val="7DB2DF"/>
                </a:solidFill>
                <a:latin typeface="Bahnschrift SemiCondensed" panose="020B0502040204020203" pitchFamily="34" charset="0"/>
              </a:rPr>
              <a:t>VOTING BEHAVIORS &amp; PERCEPTIONS</a:t>
            </a:r>
            <a:r>
              <a:rPr lang="en-US" sz="3200">
                <a:solidFill>
                  <a:schemeClr val="bg1"/>
                </a:solidFill>
                <a:latin typeface="Bahnschrift SemiCondensed" panose="020B0502040204020203" pitchFamily="34" charset="0"/>
              </a:rPr>
              <a:t> // </a:t>
            </a:r>
            <a:r>
              <a:rPr lang="en-US" sz="3200" b="0" i="0" u="none" strike="noStrike">
                <a:solidFill>
                  <a:schemeClr val="bg1"/>
                </a:solidFill>
                <a:latin typeface="Bahnschrift SemiCondensed" panose="020B0502040204020203" pitchFamily="34" charset="0"/>
              </a:rPr>
              <a:t>KEY INSIGHTS</a:t>
            </a:r>
            <a:endParaRPr lang="en-US" sz="3200">
              <a:solidFill>
                <a:schemeClr val="bg1"/>
              </a:solidFill>
              <a:latin typeface="Bahnschrift SemiCondensed" panose="020B0502040204020203" pitchFamily="34" charset="0"/>
            </a:endParaRPr>
          </a:p>
        </p:txBody>
      </p:sp>
      <p:pic>
        <p:nvPicPr>
          <p:cNvPr id="2" name="Picture 4" descr="Home - E Pluribus Unum Fund">
            <a:extLst>
              <a:ext uri="{FF2B5EF4-FFF2-40B4-BE49-F238E27FC236}">
                <a16:creationId xmlns:a16="http://schemas.microsoft.com/office/drawing/2014/main" id="{F10C3D55-1913-C9E0-F750-0F9819B608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1817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Did you vote in the November 2022 midterm elections?">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Did.you.vote.in.the.November.2022.midterm.elections." descr="84e1a211-d0be-466c-8d7a-f1d5ce361ba4 viz.Did.you.vote.in.the.November.2022.midterm.elections."/>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Did.you.vote.in.the.November.2022.midterm.elections. footer" descr="Footer: 84e1a211-d0be-466c-8d7a-f1d5ce361ba4 viz.Did.you.vote.in.the.November.2022.midterm.elections."/>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Did you vote in the November 2022 midterm elections?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C11EAD54-ACF7-656D-BE88-2C5D0DE8A7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7B257E9-4DC4-0122-17B4-935103303046}"/>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CFF23DE-177F-C92B-F8E2-8A92236A8A24}"/>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Did you vote in the November 2022 midterm elections?</a:t>
            </a:r>
          </a:p>
        </p:txBody>
      </p:sp>
      <p:sp>
        <p:nvSpPr>
          <p:cNvPr id="11" name="Title" descr="f6f017b4-9a1e-4bbf-81c6-2caa04588751 Title">
            <a:extLst>
              <a:ext uri="{FF2B5EF4-FFF2-40B4-BE49-F238E27FC236}">
                <a16:creationId xmlns:a16="http://schemas.microsoft.com/office/drawing/2014/main" id="{AEF7FE0F-13E3-6FA4-B66B-99165C6661BA}"/>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SOUTHERNERS SHOWED UP TO VOTE IN NOVEMBER 2022</a:t>
            </a:r>
          </a:p>
        </p:txBody>
      </p:sp>
      <p:pic>
        <p:nvPicPr>
          <p:cNvPr id="12" name="Graphic 11" descr="Help outline">
            <a:extLst>
              <a:ext uri="{FF2B5EF4-FFF2-40B4-BE49-F238E27FC236}">
                <a16:creationId xmlns:a16="http://schemas.microsoft.com/office/drawing/2014/main" id="{6417DBA4-48A9-143A-8D54-28BDB0EF09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Did.you.vote.in.the.November.2022.midterm.elections. footer" descr="Footer: 84e1a211-d0be-466c-8d7a-f1d5ce361ba4 viz.Did.you.vote.in.the.November.2022.midterm.elections."/>
          <p:cNvSpPr/>
          <p:nvPr/>
        </p:nvSpPr>
        <p:spPr>
          <a:xfrm>
            <a:off x="241262" y="4598028"/>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Did you vote in the November 2022 midterm elections?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C11EAD54-ACF7-656D-BE88-2C5D0DE8A7F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7B257E9-4DC4-0122-17B4-935103303046}"/>
              </a:ext>
            </a:extLst>
          </p:cNvPr>
          <p:cNvSpPr/>
          <p:nvPr/>
        </p:nvSpPr>
        <p:spPr>
          <a:xfrm>
            <a:off x="7433" y="-9169"/>
            <a:ext cx="12189834" cy="1003082"/>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CFF23DE-177F-C92B-F8E2-8A92236A8A24}"/>
              </a:ext>
            </a:extLst>
          </p:cNvPr>
          <p:cNvSpPr txBox="1">
            <a:spLocks/>
          </p:cNvSpPr>
          <p:nvPr/>
        </p:nvSpPr>
        <p:spPr>
          <a:xfrm>
            <a:off x="1175295" y="24673"/>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Did you vote in the November 2022 midterm elections?</a:t>
            </a:r>
          </a:p>
        </p:txBody>
      </p:sp>
      <p:sp>
        <p:nvSpPr>
          <p:cNvPr id="11" name="Title" descr="f6f017b4-9a1e-4bbf-81c6-2caa04588751 Title">
            <a:extLst>
              <a:ext uri="{FF2B5EF4-FFF2-40B4-BE49-F238E27FC236}">
                <a16:creationId xmlns:a16="http://schemas.microsoft.com/office/drawing/2014/main" id="{AEF7FE0F-13E3-6FA4-B66B-99165C6661BA}"/>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6417DBA4-48A9-143A-8D54-28BDB0EF09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25640"/>
            <a:ext cx="602425" cy="602425"/>
          </a:xfrm>
          <a:prstGeom prst="rect">
            <a:avLst/>
          </a:prstGeom>
        </p:spPr>
      </p:pic>
      <p:graphicFrame>
        <p:nvGraphicFramePr>
          <p:cNvPr id="9" name="Table 11">
            <a:extLst>
              <a:ext uri="{FF2B5EF4-FFF2-40B4-BE49-F238E27FC236}">
                <a16:creationId xmlns:a16="http://schemas.microsoft.com/office/drawing/2014/main" id="{749D21BB-B349-D82B-2A75-F140382652C9}"/>
              </a:ext>
            </a:extLst>
          </p:cNvPr>
          <p:cNvGraphicFramePr>
            <a:graphicFrameLocks/>
          </p:cNvGraphicFramePr>
          <p:nvPr>
            <p:extLst>
              <p:ext uri="{D42A27DB-BD31-4B8C-83A1-F6EECF244321}">
                <p14:modId xmlns:p14="http://schemas.microsoft.com/office/powerpoint/2010/main" val="2539666260"/>
              </p:ext>
            </p:extLst>
          </p:nvPr>
        </p:nvGraphicFramePr>
        <p:xfrm>
          <a:off x="960781" y="2329062"/>
          <a:ext cx="9718015" cy="1953399"/>
        </p:xfrm>
        <a:graphic>
          <a:graphicData uri="http://schemas.openxmlformats.org/drawingml/2006/table">
            <a:tbl>
              <a:tblPr firstRow="1" bandRow="1">
                <a:tableStyleId>{21E4AEA4-8DFA-4A89-87EB-49C32662AFE0}</a:tableStyleId>
              </a:tblPr>
              <a:tblGrid>
                <a:gridCol w="1696280">
                  <a:extLst>
                    <a:ext uri="{9D8B030D-6E8A-4147-A177-3AD203B41FA5}">
                      <a16:colId xmlns:a16="http://schemas.microsoft.com/office/drawing/2014/main" val="637954993"/>
                    </a:ext>
                  </a:extLst>
                </a:gridCol>
                <a:gridCol w="2710069">
                  <a:extLst>
                    <a:ext uri="{9D8B030D-6E8A-4147-A177-3AD203B41FA5}">
                      <a16:colId xmlns:a16="http://schemas.microsoft.com/office/drawing/2014/main" val="4292558966"/>
                    </a:ext>
                  </a:extLst>
                </a:gridCol>
                <a:gridCol w="2683566">
                  <a:extLst>
                    <a:ext uri="{9D8B030D-6E8A-4147-A177-3AD203B41FA5}">
                      <a16:colId xmlns:a16="http://schemas.microsoft.com/office/drawing/2014/main" val="289616212"/>
                    </a:ext>
                  </a:extLst>
                </a:gridCol>
                <a:gridCol w="2628100">
                  <a:extLst>
                    <a:ext uri="{9D8B030D-6E8A-4147-A177-3AD203B41FA5}">
                      <a16:colId xmlns:a16="http://schemas.microsoft.com/office/drawing/2014/main" val="3557107412"/>
                    </a:ext>
                  </a:extLst>
                </a:gridCol>
              </a:tblGrid>
              <a:tr h="651133">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651133">
                <a:tc>
                  <a:txBody>
                    <a:bodyPr/>
                    <a:lstStyle/>
                    <a:p>
                      <a:pPr algn="ctr" fontAlgn="b"/>
                      <a:r>
                        <a:rPr lang="en-US" sz="1400" b="0" i="0" u="none" strike="noStrike" dirty="0">
                          <a:solidFill>
                            <a:srgbClr val="000000"/>
                          </a:solidFill>
                          <a:effectLst/>
                          <a:latin typeface="Calibri" panose="020F0502020204030204" pitchFamily="34" charset="0"/>
                        </a:rPr>
                        <a:t>No</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39%</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45%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29%</a:t>
                      </a:r>
                    </a:p>
                  </a:txBody>
                  <a:tcPr marL="6350" marR="6350" marT="6350" marB="0" anchor="ctr"/>
                </a:tc>
                <a:extLst>
                  <a:ext uri="{0D108BD9-81ED-4DB2-BD59-A6C34878D82A}">
                    <a16:rowId xmlns:a16="http://schemas.microsoft.com/office/drawing/2014/main" val="1813386351"/>
                  </a:ext>
                </a:extLst>
              </a:tr>
              <a:tr h="651133">
                <a:tc>
                  <a:txBody>
                    <a:bodyPr/>
                    <a:lstStyle/>
                    <a:p>
                      <a:pPr algn="ctr" fontAlgn="b"/>
                      <a:r>
                        <a:rPr lang="en-US" sz="1400" b="0" i="0" u="none" strike="noStrike">
                          <a:solidFill>
                            <a:srgbClr val="000000"/>
                          </a:solidFill>
                          <a:effectLst/>
                          <a:latin typeface="Calibri" panose="020F0502020204030204" pitchFamily="34" charset="0"/>
                        </a:rPr>
                        <a:t>Yes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61%</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56%</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71%</a:t>
                      </a:r>
                    </a:p>
                  </a:txBody>
                  <a:tcPr marL="6350" marR="6350" marT="6350" marB="0" anchor="ctr"/>
                </a:tc>
                <a:extLst>
                  <a:ext uri="{0D108BD9-81ED-4DB2-BD59-A6C34878D82A}">
                    <a16:rowId xmlns:a16="http://schemas.microsoft.com/office/drawing/2014/main" val="2714948234"/>
                  </a:ext>
                </a:extLst>
              </a:tr>
            </a:tbl>
          </a:graphicData>
        </a:graphic>
      </p:graphicFrame>
    </p:spTree>
    <p:extLst>
      <p:ext uri="{BB962C8B-B14F-4D97-AF65-F5344CB8AC3E}">
        <p14:creationId xmlns:p14="http://schemas.microsoft.com/office/powerpoint/2010/main" val="31812191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Do you trust that societal change will be enacted if someone with your shared belief system is voted into office?">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Do.you.trust.that.societal.change.will.be.enacted.if.someone.with.your.shared.belief.system.is.voted.into.office." descr="8ce02444-42b6-4665-b5c6-5cdc088a732e viz.Do.you.trust.that.societal.change.will.be.enacted.if.someone.with.your.shared.belief.system.is.voted.into.office."/>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Do.you.trust.that.societal.change.will.be.enacted.if.someone.with.your.shared.belief.system.is.voted.into.office. footer" descr="Footer: 8ce02444-42b6-4665-b5c6-5cdc088a732e viz.Do.you.trust.that.societal.change.will.be.enacted.if.someone.with.your.shared.belief.system.is.voted.into.office."/>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Do you trust that societal change will be enacted if someone with your shared belief system is voted into office?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6DDA52BE-2AE0-7821-0D83-25AEE4532B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26A8586-222F-10F8-C3C7-C187745CA934}"/>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0FBAD51-3A2A-6D0F-00D8-8B96FB0F36C2}"/>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Do you trust that societal change will be enacted if someone with your shared belief system is voted into office?</a:t>
            </a:r>
          </a:p>
        </p:txBody>
      </p:sp>
      <p:sp>
        <p:nvSpPr>
          <p:cNvPr id="11" name="Title" descr="f6f017b4-9a1e-4bbf-81c6-2caa04588751 Title">
            <a:extLst>
              <a:ext uri="{FF2B5EF4-FFF2-40B4-BE49-F238E27FC236}">
                <a16:creationId xmlns:a16="http://schemas.microsoft.com/office/drawing/2014/main" id="{4B763F32-9A4B-57C9-834A-23519ACD0C03}"/>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LACK OF SIGNIFICANT TRUST IN ELECTED OFFICIALS ENACTING CHANGE</a:t>
            </a:r>
          </a:p>
        </p:txBody>
      </p:sp>
      <p:pic>
        <p:nvPicPr>
          <p:cNvPr id="12" name="Graphic 11" descr="Help outline">
            <a:extLst>
              <a:ext uri="{FF2B5EF4-FFF2-40B4-BE49-F238E27FC236}">
                <a16:creationId xmlns:a16="http://schemas.microsoft.com/office/drawing/2014/main" id="{81DC596C-3656-5DF7-75B8-6FE7E9000D1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Do.you.trust.that.societal.change.will.be.enacted.if.someone.with.your.shared.belief.system.is.voted.into.office. footer" descr="Footer: 8ce02444-42b6-4665-b5c6-5cdc088a732e viz.Do.you.trust.that.societal.change.will.be.enacted.if.someone.with.your.shared.belief.system.is.voted.into.office."/>
          <p:cNvSpPr/>
          <p:nvPr/>
        </p:nvSpPr>
        <p:spPr>
          <a:xfrm>
            <a:off x="758209" y="5783013"/>
            <a:ext cx="10687050" cy="320427"/>
          </a:xfrm>
          <a:prstGeom prst="rect">
            <a:avLst/>
          </a:prstGeom>
          <a:noFill/>
        </p:spPr>
        <p:txBody>
          <a:bodyPr/>
          <a:lstStyle/>
          <a:p>
            <a:pPr marL="0" lvl="0" indent="0" algn="ctr">
              <a:lnSpc>
                <a:spcPct val="114583"/>
              </a:lnSpc>
              <a:buNone/>
            </a:pPr>
            <a:r>
              <a:rPr sz="800" b="0" i="0" u="none" strike="noStrike" dirty="0">
                <a:solidFill>
                  <a:srgbClr val="505050"/>
                </a:solidFill>
                <a:latin typeface="Open Sans"/>
              </a:rPr>
              <a:t>Do you trust that societal change will be enacted if someone with your shared belief system is voted into office? SUMMARY</a:t>
            </a:r>
            <a:br>
              <a:rPr dirty="0"/>
            </a:br>
            <a:r>
              <a:rPr sz="800" b="0" i="0" u="none" strike="noStrike" dirty="0">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6DDA52BE-2AE0-7821-0D83-25AEE4532B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26A8586-222F-10F8-C3C7-C187745CA934}"/>
              </a:ext>
            </a:extLst>
          </p:cNvPr>
          <p:cNvSpPr/>
          <p:nvPr/>
        </p:nvSpPr>
        <p:spPr>
          <a:xfrm>
            <a:off x="7433" y="-9169"/>
            <a:ext cx="12189834" cy="969952"/>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F0FBAD51-3A2A-6D0F-00D8-8B96FB0F36C2}"/>
              </a:ext>
            </a:extLst>
          </p:cNvPr>
          <p:cNvSpPr txBox="1">
            <a:spLocks/>
          </p:cNvSpPr>
          <p:nvPr/>
        </p:nvSpPr>
        <p:spPr>
          <a:xfrm>
            <a:off x="1175295" y="24673"/>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Do you trust that societal change will be enacted if someone with your shared belief system is voted into office?</a:t>
            </a:r>
          </a:p>
        </p:txBody>
      </p:sp>
      <p:sp>
        <p:nvSpPr>
          <p:cNvPr id="11" name="Title" descr="f6f017b4-9a1e-4bbf-81c6-2caa04588751 Title">
            <a:extLst>
              <a:ext uri="{FF2B5EF4-FFF2-40B4-BE49-F238E27FC236}">
                <a16:creationId xmlns:a16="http://schemas.microsoft.com/office/drawing/2014/main" id="{4B763F32-9A4B-57C9-834A-23519ACD0C03}"/>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81DC596C-3656-5DF7-75B8-6FE7E9000D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25640"/>
            <a:ext cx="602425" cy="602425"/>
          </a:xfrm>
          <a:prstGeom prst="rect">
            <a:avLst/>
          </a:prstGeom>
        </p:spPr>
      </p:pic>
      <p:graphicFrame>
        <p:nvGraphicFramePr>
          <p:cNvPr id="9" name="Table 11">
            <a:extLst>
              <a:ext uri="{FF2B5EF4-FFF2-40B4-BE49-F238E27FC236}">
                <a16:creationId xmlns:a16="http://schemas.microsoft.com/office/drawing/2014/main" id="{79C1489D-C0F6-5527-1C5B-8535F3150CBD}"/>
              </a:ext>
            </a:extLst>
          </p:cNvPr>
          <p:cNvGraphicFramePr>
            <a:graphicFrameLocks/>
          </p:cNvGraphicFramePr>
          <p:nvPr>
            <p:extLst>
              <p:ext uri="{D42A27DB-BD31-4B8C-83A1-F6EECF244321}">
                <p14:modId xmlns:p14="http://schemas.microsoft.com/office/powerpoint/2010/main" val="3435813135"/>
              </p:ext>
            </p:extLst>
          </p:nvPr>
        </p:nvGraphicFramePr>
        <p:xfrm>
          <a:off x="350980" y="1562497"/>
          <a:ext cx="10997164" cy="3906798"/>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651133">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651133">
                <a:tc>
                  <a:txBody>
                    <a:bodyPr/>
                    <a:lstStyle/>
                    <a:p>
                      <a:pPr algn="ctr" fontAlgn="b"/>
                      <a:r>
                        <a:rPr lang="en-US" sz="1400" b="0" i="0" u="none" strike="noStrike" dirty="0">
                          <a:solidFill>
                            <a:srgbClr val="000000"/>
                          </a:solidFill>
                          <a:effectLst/>
                          <a:latin typeface="Calibri" panose="020F0502020204030204" pitchFamily="34" charset="0"/>
                        </a:rPr>
                        <a:t>Definitely yes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20%</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12%</a:t>
                      </a:r>
                    </a:p>
                  </a:txBody>
                  <a:tcPr marL="6350" marR="6350" marT="6350" marB="0" anchor="ctr"/>
                </a:tc>
                <a:extLst>
                  <a:ext uri="{0D108BD9-81ED-4DB2-BD59-A6C34878D82A}">
                    <a16:rowId xmlns:a16="http://schemas.microsoft.com/office/drawing/2014/main" val="1813386351"/>
                  </a:ext>
                </a:extLst>
              </a:tr>
              <a:tr h="651133">
                <a:tc>
                  <a:txBody>
                    <a:bodyPr/>
                    <a:lstStyle/>
                    <a:p>
                      <a:pPr algn="ctr" fontAlgn="b"/>
                      <a:r>
                        <a:rPr lang="en-US" sz="1400" b="0" i="0" u="none" strike="noStrike">
                          <a:solidFill>
                            <a:srgbClr val="000000"/>
                          </a:solidFill>
                          <a:effectLst/>
                          <a:latin typeface="Calibri" panose="020F0502020204030204" pitchFamily="34" charset="0"/>
                        </a:rPr>
                        <a:t>Probably yes</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28%</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24%</a:t>
                      </a:r>
                    </a:p>
                  </a:txBody>
                  <a:tcPr marL="6350" marR="6350" marT="6350" marB="0" anchor="ctr"/>
                </a:tc>
                <a:extLst>
                  <a:ext uri="{0D108BD9-81ED-4DB2-BD59-A6C34878D82A}">
                    <a16:rowId xmlns:a16="http://schemas.microsoft.com/office/drawing/2014/main" val="2714948234"/>
                  </a:ext>
                </a:extLst>
              </a:tr>
              <a:tr h="651133">
                <a:tc>
                  <a:txBody>
                    <a:bodyPr/>
                    <a:lstStyle/>
                    <a:p>
                      <a:pPr algn="ctr" fontAlgn="b"/>
                      <a:r>
                        <a:rPr lang="en-US" sz="1400" b="0" i="0" u="none" strike="noStrike">
                          <a:solidFill>
                            <a:srgbClr val="000000"/>
                          </a:solidFill>
                          <a:effectLst/>
                          <a:latin typeface="Calibri" panose="020F0502020204030204" pitchFamily="34" charset="0"/>
                        </a:rPr>
                        <a:t>Might or might not</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45%</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49%</a:t>
                      </a:r>
                    </a:p>
                  </a:txBody>
                  <a:tcPr marL="6350" marR="6350" marT="6350" marB="0" anchor="ctr"/>
                </a:tc>
                <a:extLst>
                  <a:ext uri="{0D108BD9-81ED-4DB2-BD59-A6C34878D82A}">
                    <a16:rowId xmlns:a16="http://schemas.microsoft.com/office/drawing/2014/main" val="1181720147"/>
                  </a:ext>
                </a:extLst>
              </a:tr>
              <a:tr h="651133">
                <a:tc>
                  <a:txBody>
                    <a:bodyPr/>
                    <a:lstStyle/>
                    <a:p>
                      <a:pPr algn="ctr" fontAlgn="b"/>
                      <a:r>
                        <a:rPr lang="en-US" sz="1400" b="0" i="0" u="none" strike="noStrike">
                          <a:solidFill>
                            <a:srgbClr val="000000"/>
                          </a:solidFill>
                          <a:effectLst/>
                          <a:latin typeface="Calibri" panose="020F0502020204030204" pitchFamily="34" charset="0"/>
                        </a:rPr>
                        <a:t>Probably not</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12%</a:t>
                      </a:r>
                    </a:p>
                  </a:txBody>
                  <a:tcPr marL="6350" marR="6350" marT="6350" marB="0" anchor="ctr"/>
                </a:tc>
                <a:extLst>
                  <a:ext uri="{0D108BD9-81ED-4DB2-BD59-A6C34878D82A}">
                    <a16:rowId xmlns:a16="http://schemas.microsoft.com/office/drawing/2014/main" val="1544086765"/>
                  </a:ext>
                </a:extLst>
              </a:tr>
              <a:tr h="651133">
                <a:tc>
                  <a:txBody>
                    <a:bodyPr/>
                    <a:lstStyle/>
                    <a:p>
                      <a:pPr algn="ctr" fontAlgn="b"/>
                      <a:r>
                        <a:rPr lang="en-US" sz="1400" b="0" i="0" u="none" strike="noStrike" dirty="0">
                          <a:solidFill>
                            <a:srgbClr val="000000"/>
                          </a:solidFill>
                          <a:effectLst/>
                          <a:latin typeface="Calibri" panose="020F0502020204030204" pitchFamily="34" charset="0"/>
                        </a:rPr>
                        <a:t>Definitely not</a:t>
                      </a:r>
                    </a:p>
                  </a:txBody>
                  <a:tcPr marL="6350" marR="6350" marT="6350" marB="0" anchor="ctr">
                    <a:solidFill>
                      <a:schemeClr val="bg1"/>
                    </a:solidFill>
                  </a:tcPr>
                </a:tc>
                <a:tc>
                  <a:txBody>
                    <a:bodyPr/>
                    <a:lstStyle/>
                    <a:p>
                      <a:pPr algn="ctr" fontAlgn="b"/>
                      <a:r>
                        <a:rPr lang="en-US" sz="1400" b="0" i="0" u="none" strike="noStrike" dirty="0">
                          <a:solidFill>
                            <a:srgbClr val="000000"/>
                          </a:solidFill>
                          <a:effectLst/>
                          <a:latin typeface="Calibri" panose="020F0502020204030204" pitchFamily="34" charset="0"/>
                        </a:rPr>
                        <a:t>6%</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4%</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11444047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To what extent do you agree or disagree: During the November 2022 midterm elections, all eligible voters had safe and equal access to voting in your community.">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To.what.extent.do.you.agree.or.disagree.During.the.November.2022.midterm.elections.all.eligible.voters.had.safe.and.equal.access.to.voting.in.your.community." descr="ce06944a-b04b-4b4b-be04-bcda22baaa60 viz.To.what.extent.do.you.agree.or.disagree.During.the.November.2022.midterm.elections.all.eligible.voters.had.safe.and.equal.access.to.voting.in.your.community."/>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To.what.extent.do.you.agree.or.disagree.During.the.November.2022.midterm.elections.all.eligible.voters.had.safe.and.equal.access.to.voting.in.your.community. footer" descr="Footer: ce06944a-b04b-4b4b-be04-bcda22baaa60 viz.To.what.extent.do.you.agree.or.disagree.During.the.November.2022.midterm.elections.all.eligible.voters.had.safe.and.equal.access.to.voting.in.your.community."/>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To what extent do you agree or disagree: During the November 2022 midterm elections, all eligible voters had safe and equal access to voting in your community.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07024F47-F981-C023-9AD6-5E358FA931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0766BB-2070-B178-5CBC-1EAA9C4D66B3}"/>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2E3E34A3-2045-0E41-613F-9696CFC237C6}"/>
              </a:ext>
            </a:extLst>
          </p:cNvPr>
          <p:cNvSpPr txBox="1">
            <a:spLocks/>
          </p:cNvSpPr>
          <p:nvPr/>
        </p:nvSpPr>
        <p:spPr>
          <a:xfrm>
            <a:off x="1175295" y="541506"/>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To what extent do you agree or disagree: during the November 2022 midterm elections, all eligible voters had safe and equal access to voting in your community.</a:t>
            </a:r>
          </a:p>
        </p:txBody>
      </p:sp>
      <p:sp>
        <p:nvSpPr>
          <p:cNvPr id="11" name="Title" descr="f6f017b4-9a1e-4bbf-81c6-2caa04588751 Title">
            <a:extLst>
              <a:ext uri="{FF2B5EF4-FFF2-40B4-BE49-F238E27FC236}">
                <a16:creationId xmlns:a16="http://schemas.microsoft.com/office/drawing/2014/main" id="{0419BDE8-B797-E98D-91A7-8D2A38DD8B21}"/>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SAFE AND EQUAL MIDTERM VOTING ACCESS</a:t>
            </a:r>
          </a:p>
        </p:txBody>
      </p:sp>
      <p:pic>
        <p:nvPicPr>
          <p:cNvPr id="12" name="Graphic 11" descr="Help outline">
            <a:extLst>
              <a:ext uri="{FF2B5EF4-FFF2-40B4-BE49-F238E27FC236}">
                <a16:creationId xmlns:a16="http://schemas.microsoft.com/office/drawing/2014/main" id="{2B4E1B1B-4A2B-4C15-338C-92A8A63160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To.what.extent.do.you.agree.or.disagree.During.the.November.2022.midterm.elections.all.eligible.voters.had.safe.and.equal.access.to.voting.in.your.community. footer" descr="Footer: ce06944a-b04b-4b4b-be04-bcda22baaa60 viz.To.what.extent.do.you.agree.or.disagree.During.the.November.2022.midterm.elections.all.eligible.voters.had.safe.and.equal.access.to.voting.in.your.community."/>
          <p:cNvSpPr/>
          <p:nvPr/>
        </p:nvSpPr>
        <p:spPr>
          <a:xfrm>
            <a:off x="758825" y="5822769"/>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To what extent do you agree or disagree: During the November 2022 midterm elections, all eligible voters had safe and equal access to voting in your community.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07024F47-F981-C023-9AD6-5E358FA931A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50766BB-2070-B178-5CBC-1EAA9C4D66B3}"/>
              </a:ext>
            </a:extLst>
          </p:cNvPr>
          <p:cNvSpPr/>
          <p:nvPr/>
        </p:nvSpPr>
        <p:spPr>
          <a:xfrm>
            <a:off x="7433" y="-9169"/>
            <a:ext cx="12189834" cy="1035860"/>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2E3E34A3-2045-0E41-613F-9696CFC237C6}"/>
              </a:ext>
            </a:extLst>
          </p:cNvPr>
          <p:cNvSpPr txBox="1">
            <a:spLocks/>
          </p:cNvSpPr>
          <p:nvPr/>
        </p:nvSpPr>
        <p:spPr>
          <a:xfrm>
            <a:off x="1175295" y="24677"/>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To what extent do you agree or disagree: during the November 2022 midterm elections, all eligible voters had safe and equal access to voting in your community.</a:t>
            </a:r>
          </a:p>
        </p:txBody>
      </p:sp>
      <p:sp>
        <p:nvSpPr>
          <p:cNvPr id="11" name="Title" descr="f6f017b4-9a1e-4bbf-81c6-2caa04588751 Title">
            <a:extLst>
              <a:ext uri="{FF2B5EF4-FFF2-40B4-BE49-F238E27FC236}">
                <a16:creationId xmlns:a16="http://schemas.microsoft.com/office/drawing/2014/main" id="{0419BDE8-B797-E98D-91A7-8D2A38DD8B21}"/>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2" name="Graphic 11" descr="Help outline">
            <a:extLst>
              <a:ext uri="{FF2B5EF4-FFF2-40B4-BE49-F238E27FC236}">
                <a16:creationId xmlns:a16="http://schemas.microsoft.com/office/drawing/2014/main" id="{2B4E1B1B-4A2B-4C15-338C-92A8A63160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25644"/>
            <a:ext cx="602425" cy="602425"/>
          </a:xfrm>
          <a:prstGeom prst="rect">
            <a:avLst/>
          </a:prstGeom>
        </p:spPr>
      </p:pic>
      <p:graphicFrame>
        <p:nvGraphicFramePr>
          <p:cNvPr id="9" name="Table 11">
            <a:extLst>
              <a:ext uri="{FF2B5EF4-FFF2-40B4-BE49-F238E27FC236}">
                <a16:creationId xmlns:a16="http://schemas.microsoft.com/office/drawing/2014/main" id="{40FACFB1-6383-5BC6-2302-2321EC6B3417}"/>
              </a:ext>
            </a:extLst>
          </p:cNvPr>
          <p:cNvGraphicFramePr>
            <a:graphicFrameLocks/>
          </p:cNvGraphicFramePr>
          <p:nvPr>
            <p:extLst>
              <p:ext uri="{D42A27DB-BD31-4B8C-83A1-F6EECF244321}">
                <p14:modId xmlns:p14="http://schemas.microsoft.com/office/powerpoint/2010/main" val="4215811200"/>
              </p:ext>
            </p:extLst>
          </p:nvPr>
        </p:nvGraphicFramePr>
        <p:xfrm>
          <a:off x="350980" y="1602253"/>
          <a:ext cx="10997164" cy="3906798"/>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651133">
                <a:tc>
                  <a:txBody>
                    <a:bodyPr/>
                    <a:lstStyle/>
                    <a:p>
                      <a:pPr marL="0" algn="ctr" defTabSz="914400" rtl="0" eaLnBrk="1" fontAlgn="b" latinLnBrk="0" hangingPunct="1"/>
                      <a:endParaRPr lang="en-US" sz="1400" b="0" i="0" u="none" strike="noStrike" kern="1200" dirty="0">
                        <a:solidFill>
                          <a:srgbClr val="000000"/>
                        </a:solidFill>
                        <a:effectLst/>
                        <a:latin typeface="Calibri" panose="020F0502020204030204" pitchFamily="34" charset="0"/>
                        <a:ea typeface="+mn-ea"/>
                        <a:cs typeface="+mn-cs"/>
                      </a:endParaRPr>
                    </a:p>
                  </a:txBody>
                  <a:tcPr marL="6350" marR="6350" marT="6350" marB="0" anchor="ctr">
                    <a:solidFill>
                      <a:schemeClr val="bg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Black</a:t>
                      </a:r>
                    </a:p>
                  </a:txBody>
                  <a:tcPr marL="6350" marR="6350" marT="6350" marB="0" anchor="ctr">
                    <a:solidFill>
                      <a:srgbClr val="BDD5EF"/>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Hispanic</a:t>
                      </a:r>
                    </a:p>
                  </a:txBody>
                  <a:tcPr marL="6350" marR="6350" marT="6350" marB="0" anchor="ctr">
                    <a:solidFill>
                      <a:schemeClr val="accent1"/>
                    </a:solidFill>
                  </a:tcPr>
                </a:tc>
                <a:tc>
                  <a:txBody>
                    <a:bodyPr/>
                    <a:lstStyle/>
                    <a:p>
                      <a:pPr marL="0" algn="ctr" defTabSz="914400" rtl="0" eaLnBrk="1" fontAlgn="b" latinLnBrk="0" hangingPunct="1"/>
                      <a:r>
                        <a:rPr lang="en-US" sz="1400" b="1" i="0" u="none" strike="noStrike" kern="1200" dirty="0">
                          <a:solidFill>
                            <a:schemeClr val="bg1"/>
                          </a:solidFill>
                          <a:effectLst/>
                          <a:latin typeface="Calibri" panose="020F0502020204030204" pitchFamily="34" charset="0"/>
                          <a:ea typeface="+mn-ea"/>
                          <a:cs typeface="+mn-cs"/>
                        </a:rPr>
                        <a:t>White</a:t>
                      </a:r>
                    </a:p>
                  </a:txBody>
                  <a:tcPr marL="6350" marR="6350" marT="6350" marB="0" anchor="ctr">
                    <a:solidFill>
                      <a:srgbClr val="C00000"/>
                    </a:solidFill>
                  </a:tcPr>
                </a:tc>
                <a:extLst>
                  <a:ext uri="{0D108BD9-81ED-4DB2-BD59-A6C34878D82A}">
                    <a16:rowId xmlns:a16="http://schemas.microsoft.com/office/drawing/2014/main" val="1607347308"/>
                  </a:ext>
                </a:extLst>
              </a:tr>
              <a:tr h="651133">
                <a:tc>
                  <a:txBody>
                    <a:bodyPr/>
                    <a:lstStyle/>
                    <a:p>
                      <a:pPr algn="ctr" fontAlgn="b"/>
                      <a:r>
                        <a:rPr lang="en-US" sz="1400" b="0" i="0" u="none" strike="noStrike">
                          <a:solidFill>
                            <a:srgbClr val="000000"/>
                          </a:solidFill>
                          <a:effectLst/>
                          <a:latin typeface="Calibri" panose="020F0502020204030204" pitchFamily="34" charset="0"/>
                        </a:rPr>
                        <a:t>Strongly agree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27%</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24%</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39%</a:t>
                      </a:r>
                    </a:p>
                  </a:txBody>
                  <a:tcPr marL="6350" marR="6350" marT="6350" marB="0" anchor="ctr"/>
                </a:tc>
                <a:extLst>
                  <a:ext uri="{0D108BD9-81ED-4DB2-BD59-A6C34878D82A}">
                    <a16:rowId xmlns:a16="http://schemas.microsoft.com/office/drawing/2014/main" val="1813386351"/>
                  </a:ext>
                </a:extLst>
              </a:tr>
              <a:tr h="651133">
                <a:tc>
                  <a:txBody>
                    <a:bodyPr/>
                    <a:lstStyle/>
                    <a:p>
                      <a:pPr algn="ctr" fontAlgn="b"/>
                      <a:r>
                        <a:rPr lang="en-US" sz="1400" b="0" i="0" u="none" strike="noStrike">
                          <a:solidFill>
                            <a:srgbClr val="000000"/>
                          </a:solidFill>
                          <a:effectLst/>
                          <a:latin typeface="Calibri" panose="020F0502020204030204" pitchFamily="34" charset="0"/>
                        </a:rPr>
                        <a:t>Somewhat agree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30%</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28%</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27%</a:t>
                      </a:r>
                    </a:p>
                  </a:txBody>
                  <a:tcPr marL="6350" marR="6350" marT="6350" marB="0" anchor="ctr"/>
                </a:tc>
                <a:extLst>
                  <a:ext uri="{0D108BD9-81ED-4DB2-BD59-A6C34878D82A}">
                    <a16:rowId xmlns:a16="http://schemas.microsoft.com/office/drawing/2014/main" val="2714948234"/>
                  </a:ext>
                </a:extLst>
              </a:tr>
              <a:tr h="651133">
                <a:tc>
                  <a:txBody>
                    <a:bodyPr/>
                    <a:lstStyle/>
                    <a:p>
                      <a:pPr algn="ctr" fontAlgn="b"/>
                      <a:r>
                        <a:rPr lang="en-US" sz="1400" b="0" i="0" u="none" strike="noStrike">
                          <a:solidFill>
                            <a:srgbClr val="000000"/>
                          </a:solidFill>
                          <a:effectLst/>
                          <a:latin typeface="Calibri" panose="020F0502020204030204" pitchFamily="34" charset="0"/>
                        </a:rPr>
                        <a:t>Neither agree nor disagree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30%</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33%</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24%</a:t>
                      </a:r>
                    </a:p>
                  </a:txBody>
                  <a:tcPr marL="6350" marR="6350" marT="6350" marB="0" anchor="ctr"/>
                </a:tc>
                <a:extLst>
                  <a:ext uri="{0D108BD9-81ED-4DB2-BD59-A6C34878D82A}">
                    <a16:rowId xmlns:a16="http://schemas.microsoft.com/office/drawing/2014/main" val="1181720147"/>
                  </a:ext>
                </a:extLst>
              </a:tr>
              <a:tr h="651133">
                <a:tc>
                  <a:txBody>
                    <a:bodyPr/>
                    <a:lstStyle/>
                    <a:p>
                      <a:pPr algn="ctr" fontAlgn="b"/>
                      <a:r>
                        <a:rPr lang="en-US" sz="1400" b="0" i="0" u="none" strike="noStrike">
                          <a:solidFill>
                            <a:srgbClr val="000000"/>
                          </a:solidFill>
                          <a:effectLst/>
                          <a:latin typeface="Calibri" panose="020F0502020204030204" pitchFamily="34" charset="0"/>
                        </a:rPr>
                        <a:t>Somewhat disagree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9%</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11%</a:t>
                      </a:r>
                    </a:p>
                  </a:txBody>
                  <a:tcPr marL="6350" marR="6350" marT="6350" marB="0" anchor="ctr"/>
                </a:tc>
                <a:tc>
                  <a:txBody>
                    <a:bodyPr/>
                    <a:lstStyle/>
                    <a:p>
                      <a:pPr algn="ctr" fontAlgn="b"/>
                      <a:r>
                        <a:rPr lang="en-US" sz="1400" b="0" i="0" u="none" strike="noStrike">
                          <a:solidFill>
                            <a:srgbClr val="000000"/>
                          </a:solidFill>
                          <a:effectLst/>
                          <a:latin typeface="Calibri" panose="020F0502020204030204" pitchFamily="34" charset="0"/>
                        </a:rPr>
                        <a:t>8%</a:t>
                      </a:r>
                    </a:p>
                  </a:txBody>
                  <a:tcPr marL="6350" marR="6350" marT="6350" marB="0" anchor="ctr"/>
                </a:tc>
                <a:extLst>
                  <a:ext uri="{0D108BD9-81ED-4DB2-BD59-A6C34878D82A}">
                    <a16:rowId xmlns:a16="http://schemas.microsoft.com/office/drawing/2014/main" val="1544086765"/>
                  </a:ext>
                </a:extLst>
              </a:tr>
              <a:tr h="651133">
                <a:tc>
                  <a:txBody>
                    <a:bodyPr/>
                    <a:lstStyle/>
                    <a:p>
                      <a:pPr algn="ctr" fontAlgn="b"/>
                      <a:r>
                        <a:rPr lang="en-US" sz="1400" b="0" i="0" u="none" strike="noStrike">
                          <a:solidFill>
                            <a:srgbClr val="000000"/>
                          </a:solidFill>
                          <a:effectLst/>
                          <a:latin typeface="Calibri" panose="020F0502020204030204" pitchFamily="34" charset="0"/>
                        </a:rPr>
                        <a:t>Strongly disagree</a:t>
                      </a:r>
                    </a:p>
                  </a:txBody>
                  <a:tcPr marL="6350" marR="6350" marT="6350" marB="0" anchor="ctr">
                    <a:solidFill>
                      <a:schemeClr val="bg1"/>
                    </a:solidFill>
                  </a:tcPr>
                </a:tc>
                <a:tc>
                  <a:txBody>
                    <a:bodyPr/>
                    <a:lstStyle/>
                    <a:p>
                      <a:pPr algn="ctr" fontAlgn="b"/>
                      <a:r>
                        <a:rPr lang="en-US" sz="1400" b="0" i="0" u="none" strike="noStrike">
                          <a:solidFill>
                            <a:srgbClr val="000000"/>
                          </a:solidFill>
                          <a:effectLst/>
                          <a:latin typeface="Calibri" panose="020F0502020204030204" pitchFamily="34" charset="0"/>
                        </a:rPr>
                        <a:t>4%</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5%</a:t>
                      </a:r>
                    </a:p>
                  </a:txBody>
                  <a:tcPr marL="6350" marR="6350" marT="6350" marB="0" anchor="ctr"/>
                </a:tc>
                <a:tc>
                  <a:txBody>
                    <a:bodyPr/>
                    <a:lstStyle/>
                    <a:p>
                      <a:pPr algn="ctr" fontAlgn="b"/>
                      <a:r>
                        <a:rPr lang="en-US" sz="1400" b="0" i="0" u="none" strike="noStrike" dirty="0">
                          <a:solidFill>
                            <a:srgbClr val="000000"/>
                          </a:solidFill>
                          <a:effectLst/>
                          <a:latin typeface="Calibri" panose="020F0502020204030204" pitchFamily="34" charset="0"/>
                        </a:rPr>
                        <a:t>3%</a:t>
                      </a: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38331903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60732E10-8CBD-6F7D-64CB-6353A6B0E1E5}"/>
              </a:ext>
            </a:extLst>
          </p:cNvPr>
          <p:cNvPicPr>
            <a:picLocks noChangeAspect="1"/>
          </p:cNvPicPr>
          <p:nvPr/>
        </p:nvPicPr>
        <p:blipFill>
          <a:blip r:embed="rId3" cstate="print">
            <a:extLst>
              <a:ext uri="{28A0092B-C50C-407E-A947-70E740481C1C}">
                <a14:useLocalDpi xmlns:a14="http://schemas.microsoft.com/office/drawing/2010/main" val="0"/>
              </a:ext>
            </a:extLst>
          </a:blip>
          <a:srcRect t="5905" b="5905"/>
          <a:stretch/>
        </p:blipFill>
        <p:spPr>
          <a:xfrm>
            <a:off x="-1486" y="-4338"/>
            <a:ext cx="12217747" cy="7184184"/>
          </a:xfrm>
          <a:prstGeom prst="rect">
            <a:avLst/>
          </a:prstGeom>
        </p:spPr>
      </p:pic>
      <p:sp>
        <p:nvSpPr>
          <p:cNvPr id="7" name="Rectangle 6">
            <a:extLst>
              <a:ext uri="{FF2B5EF4-FFF2-40B4-BE49-F238E27FC236}">
                <a16:creationId xmlns:a16="http://schemas.microsoft.com/office/drawing/2014/main" id="{2AD9D232-7EE7-C33D-7592-C0480D4C795E}"/>
              </a:ext>
            </a:extLst>
          </p:cNvPr>
          <p:cNvSpPr/>
          <p:nvPr/>
        </p:nvSpPr>
        <p:spPr>
          <a:xfrm>
            <a:off x="0" y="0"/>
            <a:ext cx="12224679" cy="7181653"/>
          </a:xfrm>
          <a:prstGeom prst="rect">
            <a:avLst/>
          </a:prstGeom>
          <a:solidFill>
            <a:srgbClr val="262261">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 PLURIBUS UNUM" descr="7c3a04bc-517c-470a-8021-38032c8864a0 E PLURIBUS UNUM"/>
          <p:cNvSpPr>
            <a:spLocks noGrp="1"/>
          </p:cNvSpPr>
          <p:nvPr>
            <p:ph type="title"/>
          </p:nvPr>
        </p:nvSpPr>
        <p:spPr>
          <a:xfrm>
            <a:off x="625112" y="1500052"/>
            <a:ext cx="6807175" cy="523875"/>
          </a:xfrm>
          <a:prstGeom prst="rect">
            <a:avLst/>
          </a:prstGeom>
          <a:noFill/>
        </p:spPr>
        <p:txBody>
          <a:bodyPr lIns="0" tIns="15240" rIns="0" bIns="0" anchor="ctr">
            <a:noAutofit/>
          </a:bodyPr>
          <a:lstStyle/>
          <a:p>
            <a:pPr marL="0" lvl="0" indent="0" algn="l">
              <a:lnSpc>
                <a:spcPct val="114583"/>
              </a:lnSpc>
              <a:buNone/>
            </a:pPr>
            <a:r>
              <a:rPr lang="en-US" sz="3200" b="1" i="1" u="none" strike="noStrike">
                <a:solidFill>
                  <a:srgbClr val="7DB2DF"/>
                </a:solidFill>
                <a:latin typeface="Bahnschrift SemiCondensed" panose="020B0502040204020203" pitchFamily="34" charset="0"/>
              </a:rPr>
              <a:t>RESPONDENT DEMOGRAPHIC BREAKDOWN</a:t>
            </a:r>
            <a:endParaRPr sz="3200" b="1" i="1" u="none" strike="noStrike">
              <a:solidFill>
                <a:srgbClr val="7DB2DF"/>
              </a:solidFill>
              <a:latin typeface="Bahnschrift SemiCondensed" panose="020B0502040204020203" pitchFamily="34" charset="0"/>
            </a:endParaRPr>
          </a:p>
        </p:txBody>
      </p:sp>
    </p:spTree>
    <p:extLst>
      <p:ext uri="{BB962C8B-B14F-4D97-AF65-F5344CB8AC3E}">
        <p14:creationId xmlns:p14="http://schemas.microsoft.com/office/powerpoint/2010/main" val="8939882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Do.you.think.there.is.too.much.too.little.or.the.right.amount.of.attention.paid.to.race.and.racial.issues.in.the.United.States.today." descr="6832bf36-2895-45ab-b026-ea901aac8ccd viz.Do.you.think.there.is.too.much.too.little.or.the.right.amount.of.attention.paid.to.race.and.racial.issues.in.the.United.States.today."/>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Do.you.think.there.is.too.much.too.little.or.the.right.amount.of.attention.paid.to.race.and.racial.issues.in.the.United.States.today. footer" descr="Footer: 6832bf36-2895-45ab-b026-ea901aac8ccd viz.Do.you.think.there.is.too.much.too.little.or.the.right.amount.of.attention.paid.to.race.and.racial.issues.in.the.United.States.today."/>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Do you think there is too much, too little, or the right amount of attention paid to race and racial issues in the United States today? SUMMARY</a:t>
            </a:r>
            <a:br>
              <a:rPr/>
            </a:br>
            <a:r>
              <a:rPr sz="800" b="0" i="0" u="none" strike="noStrike">
                <a:solidFill>
                  <a:srgbClr val="505050"/>
                </a:solidFill>
                <a:latin typeface="Open Sans"/>
              </a:rPr>
              <a:t>sample size = 1800</a:t>
            </a:r>
          </a:p>
        </p:txBody>
      </p:sp>
      <p:sp>
        <p:nvSpPr>
          <p:cNvPr id="7" name="Rectangle 6">
            <a:extLst>
              <a:ext uri="{FF2B5EF4-FFF2-40B4-BE49-F238E27FC236}">
                <a16:creationId xmlns:a16="http://schemas.microsoft.com/office/drawing/2014/main" id="{2F22E1C1-60E4-4CDF-32D8-AEDDD8F4FF49}"/>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descr="f6f017b4-9a1e-4bbf-81c6-2caa04588751 Title">
            <a:extLst>
              <a:ext uri="{FF2B5EF4-FFF2-40B4-BE49-F238E27FC236}">
                <a16:creationId xmlns:a16="http://schemas.microsoft.com/office/drawing/2014/main" id="{B4477C00-A14B-52E7-7211-E081AD8134AC}"/>
              </a:ext>
            </a:extLst>
          </p:cNvPr>
          <p:cNvSpPr txBox="1">
            <a:spLocks/>
          </p:cNvSpPr>
          <p:nvPr/>
        </p:nvSpPr>
        <p:spPr>
          <a:xfrm>
            <a:off x="1175295" y="541506"/>
            <a:ext cx="828049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a:solidFill>
                  <a:schemeClr val="bg1"/>
                </a:solidFill>
                <a:latin typeface="Bahnschrift Light SemiCondensed" panose="020B0502040204020203" pitchFamily="34" charset="0"/>
              </a:rPr>
              <a:t>Do you think there is too much, too little, or the right amount of attention paid to race and racial issues in the United States today?</a:t>
            </a:r>
          </a:p>
        </p:txBody>
      </p:sp>
      <p:pic>
        <p:nvPicPr>
          <p:cNvPr id="2" name="Picture 4" descr="Home - E Pluribus Unum Fund">
            <a:extLst>
              <a:ext uri="{FF2B5EF4-FFF2-40B4-BE49-F238E27FC236}">
                <a16:creationId xmlns:a16="http://schemas.microsoft.com/office/drawing/2014/main" id="{703BC657-AD54-C4C6-D993-A9E6675EA0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descr="f6f017b4-9a1e-4bbf-81c6-2caa04588751 Title">
            <a:extLst>
              <a:ext uri="{FF2B5EF4-FFF2-40B4-BE49-F238E27FC236}">
                <a16:creationId xmlns:a16="http://schemas.microsoft.com/office/drawing/2014/main" id="{53A76A31-A027-7B5B-92B0-EA2E7BE5DA8F}"/>
              </a:ext>
            </a:extLst>
          </p:cNvPr>
          <p:cNvSpPr txBox="1">
            <a:spLocks/>
          </p:cNvSpPr>
          <p:nvPr/>
        </p:nvSpPr>
        <p:spPr>
          <a:xfrm>
            <a:off x="523875" y="-78103"/>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a:solidFill>
                  <a:srgbClr val="7DB2DF"/>
                </a:solidFill>
                <a:latin typeface="Bahnschrift SemiBold" panose="020B0502040204020203" pitchFamily="34" charset="0"/>
              </a:rPr>
              <a:t>NOT ENOUGH ATTENTION ON RACE AND RACIAL ISSUES IN THE US</a:t>
            </a:r>
          </a:p>
        </p:txBody>
      </p:sp>
      <p:pic>
        <p:nvPicPr>
          <p:cNvPr id="14" name="Graphic 13" descr="Help outline">
            <a:extLst>
              <a:ext uri="{FF2B5EF4-FFF2-40B4-BE49-F238E27FC236}">
                <a16:creationId xmlns:a16="http://schemas.microsoft.com/office/drawing/2014/main" id="{31E2004D-902D-A49D-3B4F-4AFB5F79C9B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997" y="642473"/>
            <a:ext cx="602425" cy="602425"/>
          </a:xfrm>
          <a:prstGeom prst="rect">
            <a:avLst/>
          </a:prstGeom>
        </p:spPr>
      </p:pic>
    </p:spTree>
    <p:extLst>
      <p:ext uri="{BB962C8B-B14F-4D97-AF65-F5344CB8AC3E}">
        <p14:creationId xmlns:p14="http://schemas.microsoft.com/office/powerpoint/2010/main" val="2887518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50 States, D.C. and Puerto Rico">
    <p:spTree>
      <p:nvGrpSpPr>
        <p:cNvPr id="1" name=""/>
        <p:cNvGrpSpPr/>
        <p:nvPr/>
      </p:nvGrpSpPr>
      <p:grpSpPr>
        <a:xfrm>
          <a:off x="0" y="0"/>
          <a:ext cx="0" cy="0"/>
          <a:chOff x="0" y="0"/>
          <a:chExt cx="0" cy="0"/>
        </a:xfrm>
      </p:grpSpPr>
      <p:pic>
        <p:nvPicPr>
          <p:cNvPr id="6" name="viz.50.States.D.C.and.Puerto.Rico" descr="632304fd-1aa2-4465-adec-1ad5fa0a7bae viz.50.States.D.C.and.Puerto.Rico"/>
          <p:cNvPicPr>
            <a:picLocks noGrp="1" noChangeAspect="1"/>
          </p:cNvPicPr>
          <p:nvPr>
            <p:ph idx="1"/>
          </p:nvPr>
        </p:nvPicPr>
        <p:blipFill>
          <a:blip r:embed="rId2" cstate="print"/>
          <a:stretch>
            <a:fillRect/>
          </a:stretch>
        </p:blipFill>
        <p:spPr>
          <a:xfrm>
            <a:off x="717833" y="2105015"/>
            <a:ext cx="10687050" cy="4337298"/>
          </a:xfrm>
          <a:prstGeom prst="rect">
            <a:avLst/>
          </a:prstGeom>
        </p:spPr>
      </p:pic>
      <p:sp>
        <p:nvSpPr>
          <p:cNvPr id="5" name="viz.50.States.D.C.and.Puerto.Rico footer" descr="Footer: 632304fd-1aa2-4465-adec-1ad5fa0a7bae viz.50.States.D.C.and.Puerto.Rico"/>
          <p:cNvSpPr/>
          <p:nvPr/>
        </p:nvSpPr>
        <p:spPr>
          <a:xfrm>
            <a:off x="717833" y="6351470"/>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50 States, D.C. and Puerto Rico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5C54C2A8-DB8C-27CE-06CC-941F13D4C77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5CA6C3-B54E-79D2-8C23-43A5C472BB30}"/>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descr="f6f017b4-9a1e-4bbf-81c6-2caa04588751 Title">
            <a:extLst>
              <a:ext uri="{FF2B5EF4-FFF2-40B4-BE49-F238E27FC236}">
                <a16:creationId xmlns:a16="http://schemas.microsoft.com/office/drawing/2014/main" id="{37FBCC23-7FFA-9320-394F-C6AED947AFB9}"/>
              </a:ext>
            </a:extLst>
          </p:cNvPr>
          <p:cNvSpPr txBox="1">
            <a:spLocks/>
          </p:cNvSpPr>
          <p:nvPr/>
        </p:nvSpPr>
        <p:spPr>
          <a:xfrm>
            <a:off x="717833" y="25276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i="1">
                <a:solidFill>
                  <a:schemeClr val="bg1"/>
                </a:solidFill>
                <a:latin typeface="Bahnschrift Light SemiCondensed" panose="020B0502040204020203" pitchFamily="34" charset="0"/>
              </a:rPr>
              <a:t>In which state do you currently reside?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Generation">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Generation" descr="b3085c74-afe3-4da0-b4b5-a96906ea2374 viz.Generation"/>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Generation footer" descr="Footer: b3085c74-afe3-4da0-b4b5-a96906ea2374 viz.Generation"/>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Generation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1B093D7C-DBBB-D4EA-7EBE-008AF5A15A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AE3B52F-D055-6C9F-F847-85935DB9BECF}"/>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descr="f6f017b4-9a1e-4bbf-81c6-2caa04588751 Title">
            <a:extLst>
              <a:ext uri="{FF2B5EF4-FFF2-40B4-BE49-F238E27FC236}">
                <a16:creationId xmlns:a16="http://schemas.microsoft.com/office/drawing/2014/main" id="{89922236-2549-203D-32C9-FD64EE657F84}"/>
              </a:ext>
            </a:extLst>
          </p:cNvPr>
          <p:cNvSpPr txBox="1">
            <a:spLocks/>
          </p:cNvSpPr>
          <p:nvPr/>
        </p:nvSpPr>
        <p:spPr>
          <a:xfrm>
            <a:off x="717833" y="25276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i="1">
                <a:solidFill>
                  <a:schemeClr val="bg1"/>
                </a:solidFill>
                <a:latin typeface="Bahnschrift Light SemiCondensed" panose="020B0502040204020203" pitchFamily="34" charset="0"/>
              </a:rPr>
              <a:t>Generation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name="Racial/Ethnic Backgroun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Racial.Ethnic.Background" descr="afbe1e93-d2b3-4f85-a5e1-bc81215a9722 viz.Racial.Ethnic.Background"/>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Racial.Ethnic.Background footer" descr="Footer: afbe1e93-d2b3-4f85-a5e1-bc81215a9722 viz.Racial.Ethnic.Background"/>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Racial/Ethnic Background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9AF697D1-75EA-458E-96CB-353E037F8A5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0CEBEE7-395C-DAC7-9F05-9A0134BB00B5}"/>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CEB8FB40-1856-76AE-F489-8D98FC03A01C}"/>
              </a:ext>
            </a:extLst>
          </p:cNvPr>
          <p:cNvSpPr txBox="1">
            <a:spLocks/>
          </p:cNvSpPr>
          <p:nvPr/>
        </p:nvSpPr>
        <p:spPr>
          <a:xfrm>
            <a:off x="717833" y="25276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i="1">
                <a:solidFill>
                  <a:schemeClr val="bg1"/>
                </a:solidFill>
                <a:latin typeface="Bahnschrift Light SemiCondensed" panose="020B0502040204020203" pitchFamily="34" charset="0"/>
              </a:rPr>
              <a:t>Racial/Ethnic Identity</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Mutiracial/Multi-Ethnic">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Mutiracial.Multi.Ethnic" descr="b423f956-5005-4026-a5f4-a8a16ae512b4 viz.Mutiracial.Multi.Ethnic"/>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Mutiracial.Multi.Ethnic footer" descr="Footer: b423f956-5005-4026-a5f4-a8a16ae512b4 viz.Mutiracial.Multi.Ethnic"/>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Mutiracial/Multi-Ethnic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7A5A426A-11BB-6300-6E3B-5D1381A025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F545CD1-DE43-BCE2-6798-643D524BBD3D}"/>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770EA05D-75E3-CC7C-049E-462F900630A7}"/>
              </a:ext>
            </a:extLst>
          </p:cNvPr>
          <p:cNvSpPr txBox="1">
            <a:spLocks/>
          </p:cNvSpPr>
          <p:nvPr/>
        </p:nvSpPr>
        <p:spPr>
          <a:xfrm>
            <a:off x="717833" y="25276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i="1">
                <a:solidFill>
                  <a:schemeClr val="bg1"/>
                </a:solidFill>
                <a:latin typeface="Bahnschrift Light SemiCondensed" panose="020B0502040204020203" pitchFamily="34" charset="0"/>
              </a:rPr>
              <a:t>Multiracial/Multi-Ethnic Identity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Generally speaking, what do you consider to be your political affiliation?">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Generally.speaking.what.do.you.consider.to.be.your.political.affiliation." descr="3b184ed0-8a8e-4d32-bab7-9e3ffe63d971 viz.Generally.speaking.what.do.you.consider.to.be.your.political.affiliation."/>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Generally.speaking.what.do.you.consider.to.be.your.political.affiliation. footer" descr="Footer: 3b184ed0-8a8e-4d32-bab7-9e3ffe63d971 viz.Generally.speaking.what.do.you.consider.to.be.your.political.affiliation."/>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Generally speaking, what do you consider to be your political affiliation?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30441188-BCB7-5641-F244-749EA6D092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E84D6BB-8FA1-F42D-52A5-D2DC4A628A41}"/>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7FF72005-F277-525C-4554-F23A47FA3582}"/>
              </a:ext>
            </a:extLst>
          </p:cNvPr>
          <p:cNvSpPr txBox="1">
            <a:spLocks/>
          </p:cNvSpPr>
          <p:nvPr/>
        </p:nvSpPr>
        <p:spPr>
          <a:xfrm>
            <a:off x="717833" y="25276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i="1">
                <a:solidFill>
                  <a:schemeClr val="bg1"/>
                </a:solidFill>
                <a:latin typeface="Bahnschrift Light SemiCondensed" panose="020B0502040204020203" pitchFamily="34" charset="0"/>
              </a:rPr>
              <a:t>Generally speaking, what do you consider to be your political affiliation?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name="What is your present belief system, whether religious or otherwise?">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What.is.your.present.belief.system.whether.religious.or.otherwise." descr="78a3d89b-f7bf-4ffa-a320-d85272474be2 viz.What.is.your.present.belief.system.whether.religious.or.otherwise."/>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What.is.your.present.belief.system.whether.religious.or.otherwise. footer" descr="Footer: 78a3d89b-f7bf-4ffa-a320-d85272474be2 viz.What.is.your.present.belief.system.whether.religious.or.otherwise."/>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What is your present belief system, whether religious or otherwise?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C36FA8C3-D5F7-AF9E-F492-86B56F5118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95AD978-4D4C-CF39-382B-D39CE1B97BF6}"/>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8669E1C6-2B83-DCCD-0196-B5D399C0957A}"/>
              </a:ext>
            </a:extLst>
          </p:cNvPr>
          <p:cNvSpPr txBox="1">
            <a:spLocks/>
          </p:cNvSpPr>
          <p:nvPr/>
        </p:nvSpPr>
        <p:spPr>
          <a:xfrm>
            <a:off x="717833" y="25276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i="1">
                <a:solidFill>
                  <a:schemeClr val="bg1"/>
                </a:solidFill>
                <a:latin typeface="Bahnschrift Light SemiCondensed" panose="020B0502040204020203" pitchFamily="34" charset="0"/>
              </a:rPr>
              <a:t>What is your present belief system, whether religious or otherwise?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name="How would you describe your educational experience?">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How.would.you.describe.your.educational.experience." descr="5a50b359-e984-4f29-b762-fc86d31935b0 viz.How.would.you.describe.your.educational.experience."/>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How.would.you.describe.your.educational.experience. footer" descr="Footer: 5a50b359-e984-4f29-b762-fc86d31935b0 viz.How.would.you.describe.your.educational.experience."/>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How would you describe your educational experience?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113236DB-36F6-6CD3-1B1C-BF3EAD49CB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195856-EB25-E518-CB63-312626A0AEFF}"/>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6035525A-A50E-7BCE-35D9-B86A3578B98A}"/>
              </a:ext>
            </a:extLst>
          </p:cNvPr>
          <p:cNvSpPr txBox="1">
            <a:spLocks/>
          </p:cNvSpPr>
          <p:nvPr/>
        </p:nvSpPr>
        <p:spPr>
          <a:xfrm>
            <a:off x="717833" y="25276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i="1">
                <a:solidFill>
                  <a:schemeClr val="bg1"/>
                </a:solidFill>
                <a:latin typeface="Bahnschrift Light SemiCondensed" panose="020B0502040204020203" pitchFamily="34" charset="0"/>
              </a:rPr>
              <a:t>How would you describe your educational experience?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name="Are you transgender?">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Are.you.transgender." descr="e05cc7b9-cf96-4680-92d2-4f3fdfec4706 viz.Are.you.transgender."/>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Are.you.transgender. footer" descr="Footer: e05cc7b9-cf96-4680-92d2-4f3fdfec4706 viz.Are.you.transgender."/>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Are you transgender?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DD4EC694-F1F1-0ABB-443D-60877EBCE9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CA0FA70-ACF4-EB57-EB5E-F6E2AD65FB58}"/>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descr="f6f017b4-9a1e-4bbf-81c6-2caa04588751 Title">
            <a:extLst>
              <a:ext uri="{FF2B5EF4-FFF2-40B4-BE49-F238E27FC236}">
                <a16:creationId xmlns:a16="http://schemas.microsoft.com/office/drawing/2014/main" id="{86B189F5-E2B5-7590-6913-0467F5E6F069}"/>
              </a:ext>
            </a:extLst>
          </p:cNvPr>
          <p:cNvSpPr txBox="1">
            <a:spLocks/>
          </p:cNvSpPr>
          <p:nvPr/>
        </p:nvSpPr>
        <p:spPr>
          <a:xfrm>
            <a:off x="717833" y="25276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i="1">
                <a:solidFill>
                  <a:schemeClr val="bg1"/>
                </a:solidFill>
                <a:latin typeface="Bahnschrift Light SemiCondensed" panose="020B0502040204020203" pitchFamily="34" charset="0"/>
              </a:rPr>
              <a:t>Are you transgender?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name="Which of the following best describes your gender identity? - Selected Choice">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Which.of.the.following.best.describes.your.gender.identity.Selected.Choice" descr="43dd7137-bcb1-47ca-83c8-24e94aabdcc4 viz.Which.of.the.following.best.describes.your.gender.identity.Selected.Choice"/>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Which.of.the.following.best.describes.your.gender.identity.Selected.Choice footer" descr="Footer: 43dd7137-bcb1-47ca-83c8-24e94aabdcc4 viz.Which.of.the.following.best.describes.your.gender.identity.Selected.Choice"/>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Which of the following best describes your gender identity? - Selected Choice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084B3CDE-A5A5-3ADA-86EB-F729626855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F461B17-64D2-E5BF-431B-A57F4B1C6F8E}"/>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7BA70639-B772-632E-B5B7-6E356E7E9BBD}"/>
              </a:ext>
            </a:extLst>
          </p:cNvPr>
          <p:cNvSpPr txBox="1">
            <a:spLocks/>
          </p:cNvSpPr>
          <p:nvPr/>
        </p:nvSpPr>
        <p:spPr>
          <a:xfrm>
            <a:off x="717833" y="25276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i="1">
                <a:solidFill>
                  <a:schemeClr val="bg1"/>
                </a:solidFill>
                <a:latin typeface="Bahnschrift Light SemiCondensed" panose="020B0502040204020203" pitchFamily="34" charset="0"/>
              </a:rPr>
              <a:t>Which of the following best describes your gender identity?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name="How long have you lived in the South?">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How.long.have.you.lived.in.the.South." descr="b07e0861-234e-41a1-93b2-c6bf9b3d7b42 viz.How.long.have.you.lived.in.the.South."/>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How.long.have.you.lived.in.the.South. footer" descr="Footer: b07e0861-234e-41a1-93b2-c6bf9b3d7b42 viz.How.long.have.you.lived.in.the.South."/>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How long have you lived in the South?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460DEEA0-FAFF-F82F-7597-8CB34DBB80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0A73EF3-EDE0-B952-C81E-1AF05E433D73}"/>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A7B1DD0F-8B9E-5B58-28A4-226BD3FCD804}"/>
              </a:ext>
            </a:extLst>
          </p:cNvPr>
          <p:cNvSpPr txBox="1">
            <a:spLocks/>
          </p:cNvSpPr>
          <p:nvPr/>
        </p:nvSpPr>
        <p:spPr>
          <a:xfrm>
            <a:off x="717833" y="25276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i="1">
                <a:solidFill>
                  <a:schemeClr val="bg1"/>
                </a:solidFill>
                <a:latin typeface="Bahnschrift Light SemiCondensed" panose="020B0502040204020203" pitchFamily="34" charset="0"/>
              </a:rPr>
              <a:t>How long have you lived in the South?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sp>
        <p:nvSpPr>
          <p:cNvPr id="5" name="viz.Do.you.think.there.is.too.much.too.little.or.the.right.amount.of.attention.paid.to.race.and.racial.issues.in.the.United.States.today. footer" descr="Footer: 6832bf36-2895-45ab-b026-ea901aac8ccd viz.Do.you.think.there.is.too.much.too.little.or.the.right.amount.of.attention.paid.to.race.and.racial.issues.in.the.United.States.today."/>
          <p:cNvSpPr/>
          <p:nvPr/>
        </p:nvSpPr>
        <p:spPr>
          <a:xfrm>
            <a:off x="758209" y="5313750"/>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Do you think there is too much, too little, or the right amount of attention paid to race and racial issues in the United States today? SUMMARY</a:t>
            </a:r>
            <a:br>
              <a:rPr/>
            </a:br>
            <a:r>
              <a:rPr sz="800" b="0" i="0" u="none" strike="noStrike">
                <a:solidFill>
                  <a:srgbClr val="505050"/>
                </a:solidFill>
                <a:latin typeface="Open Sans"/>
              </a:rPr>
              <a:t>sample size = 1800</a:t>
            </a:r>
          </a:p>
        </p:txBody>
      </p:sp>
      <p:sp>
        <p:nvSpPr>
          <p:cNvPr id="7" name="Rectangle 6">
            <a:extLst>
              <a:ext uri="{FF2B5EF4-FFF2-40B4-BE49-F238E27FC236}">
                <a16:creationId xmlns:a16="http://schemas.microsoft.com/office/drawing/2014/main" id="{2F22E1C1-60E4-4CDF-32D8-AEDDD8F4FF49}"/>
              </a:ext>
            </a:extLst>
          </p:cNvPr>
          <p:cNvSpPr/>
          <p:nvPr/>
        </p:nvSpPr>
        <p:spPr>
          <a:xfrm>
            <a:off x="7433" y="-9169"/>
            <a:ext cx="12189834" cy="970368"/>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descr="f6f017b4-9a1e-4bbf-81c6-2caa04588751 Title">
            <a:extLst>
              <a:ext uri="{FF2B5EF4-FFF2-40B4-BE49-F238E27FC236}">
                <a16:creationId xmlns:a16="http://schemas.microsoft.com/office/drawing/2014/main" id="{B4477C00-A14B-52E7-7211-E081AD8134AC}"/>
              </a:ext>
            </a:extLst>
          </p:cNvPr>
          <p:cNvSpPr txBox="1">
            <a:spLocks/>
          </p:cNvSpPr>
          <p:nvPr/>
        </p:nvSpPr>
        <p:spPr>
          <a:xfrm>
            <a:off x="1175295" y="37928"/>
            <a:ext cx="8280491"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1800" i="1" dirty="0">
                <a:solidFill>
                  <a:schemeClr val="bg1"/>
                </a:solidFill>
                <a:latin typeface="Bahnschrift Light SemiCondensed" panose="020B0502040204020203" pitchFamily="34" charset="0"/>
              </a:rPr>
              <a:t>Do you think there is too much, too little, or the right amount of attention paid to race and racial issues in the United States today?</a:t>
            </a:r>
          </a:p>
        </p:txBody>
      </p:sp>
      <p:pic>
        <p:nvPicPr>
          <p:cNvPr id="2" name="Picture 4" descr="Home - E Pluribus Unum Fund">
            <a:extLst>
              <a:ext uri="{FF2B5EF4-FFF2-40B4-BE49-F238E27FC236}">
                <a16:creationId xmlns:a16="http://schemas.microsoft.com/office/drawing/2014/main" id="{703BC657-AD54-C4C6-D993-A9E6675EA0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descr="f6f017b4-9a1e-4bbf-81c6-2caa04588751 Title">
            <a:extLst>
              <a:ext uri="{FF2B5EF4-FFF2-40B4-BE49-F238E27FC236}">
                <a16:creationId xmlns:a16="http://schemas.microsoft.com/office/drawing/2014/main" id="{53A76A31-A027-7B5B-92B0-EA2E7BE5DA8F}"/>
              </a:ext>
            </a:extLst>
          </p:cNvPr>
          <p:cNvSpPr txBox="1">
            <a:spLocks/>
          </p:cNvSpPr>
          <p:nvPr/>
        </p:nvSpPr>
        <p:spPr>
          <a:xfrm>
            <a:off x="531308" y="-180521"/>
            <a:ext cx="11673392"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endParaRPr lang="en-US" sz="2600" dirty="0">
              <a:solidFill>
                <a:srgbClr val="7DB2DF"/>
              </a:solidFill>
              <a:latin typeface="Bahnschrift SemiBold" panose="020B0502040204020203" pitchFamily="34" charset="0"/>
            </a:endParaRPr>
          </a:p>
        </p:txBody>
      </p:sp>
      <p:pic>
        <p:nvPicPr>
          <p:cNvPr id="14" name="Graphic 13" descr="Help outline">
            <a:extLst>
              <a:ext uri="{FF2B5EF4-FFF2-40B4-BE49-F238E27FC236}">
                <a16:creationId xmlns:a16="http://schemas.microsoft.com/office/drawing/2014/main" id="{31E2004D-902D-A49D-3B4F-4AFB5F79C9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6997" y="138895"/>
            <a:ext cx="602425" cy="602425"/>
          </a:xfrm>
          <a:prstGeom prst="rect">
            <a:avLst/>
          </a:prstGeom>
        </p:spPr>
      </p:pic>
      <p:graphicFrame>
        <p:nvGraphicFramePr>
          <p:cNvPr id="11" name="Table 11">
            <a:extLst>
              <a:ext uri="{FF2B5EF4-FFF2-40B4-BE49-F238E27FC236}">
                <a16:creationId xmlns:a16="http://schemas.microsoft.com/office/drawing/2014/main" id="{5AEAE17E-4425-236F-9837-1D828A7DF83C}"/>
              </a:ext>
            </a:extLst>
          </p:cNvPr>
          <p:cNvGraphicFramePr>
            <a:graphicFrameLocks noGrp="1"/>
          </p:cNvGraphicFramePr>
          <p:nvPr>
            <p:ph idx="1"/>
            <p:extLst>
              <p:ext uri="{D42A27DB-BD31-4B8C-83A1-F6EECF244321}">
                <p14:modId xmlns:p14="http://schemas.microsoft.com/office/powerpoint/2010/main" val="17881622"/>
              </p:ext>
            </p:extLst>
          </p:nvPr>
        </p:nvGraphicFramePr>
        <p:xfrm>
          <a:off x="603152" y="1850824"/>
          <a:ext cx="10997164" cy="3307866"/>
        </p:xfrm>
        <a:graphic>
          <a:graphicData uri="http://schemas.openxmlformats.org/drawingml/2006/table">
            <a:tbl>
              <a:tblPr firstRow="1" bandRow="1">
                <a:tableStyleId>{21E4AEA4-8DFA-4A89-87EB-49C32662AFE0}</a:tableStyleId>
              </a:tblPr>
              <a:tblGrid>
                <a:gridCol w="2759230">
                  <a:extLst>
                    <a:ext uri="{9D8B030D-6E8A-4147-A177-3AD203B41FA5}">
                      <a16:colId xmlns:a16="http://schemas.microsoft.com/office/drawing/2014/main" val="637954993"/>
                    </a:ext>
                  </a:extLst>
                </a:gridCol>
                <a:gridCol w="2745978">
                  <a:extLst>
                    <a:ext uri="{9D8B030D-6E8A-4147-A177-3AD203B41FA5}">
                      <a16:colId xmlns:a16="http://schemas.microsoft.com/office/drawing/2014/main" val="4292558966"/>
                    </a:ext>
                  </a:extLst>
                </a:gridCol>
                <a:gridCol w="2745978">
                  <a:extLst>
                    <a:ext uri="{9D8B030D-6E8A-4147-A177-3AD203B41FA5}">
                      <a16:colId xmlns:a16="http://schemas.microsoft.com/office/drawing/2014/main" val="289616212"/>
                    </a:ext>
                  </a:extLst>
                </a:gridCol>
                <a:gridCol w="2745978">
                  <a:extLst>
                    <a:ext uri="{9D8B030D-6E8A-4147-A177-3AD203B41FA5}">
                      <a16:colId xmlns:a16="http://schemas.microsoft.com/office/drawing/2014/main" val="3557107412"/>
                    </a:ext>
                  </a:extLst>
                </a:gridCol>
              </a:tblGrid>
              <a:tr h="551311">
                <a:tc>
                  <a:txBody>
                    <a:bodyPr/>
                    <a:lstStyle/>
                    <a:p>
                      <a:pPr algn="ctr" fontAlgn="b"/>
                      <a:endParaRPr lang="en-US" sz="1400" b="1" i="0" u="none" strike="noStrike" dirty="0">
                        <a:solidFill>
                          <a:srgbClr val="000000"/>
                        </a:solidFill>
                        <a:effectLst/>
                        <a:latin typeface="Calibri" panose="020F0502020204030204" pitchFamily="34" charset="0"/>
                      </a:endParaRPr>
                    </a:p>
                  </a:txBody>
                  <a:tcPr marL="6350" marR="6350" marT="6350" marB="0" anchor="ctr">
                    <a:solidFill>
                      <a:schemeClr val="bg1"/>
                    </a:solidFill>
                  </a:tcPr>
                </a:tc>
                <a:tc>
                  <a:txBody>
                    <a:bodyPr/>
                    <a:lstStyle/>
                    <a:p>
                      <a:pPr algn="ctr" fontAlgn="b"/>
                      <a:r>
                        <a:rPr lang="en-US" sz="1400" b="1" u="none" strike="noStrike" dirty="0">
                          <a:solidFill>
                            <a:schemeClr val="bg1"/>
                          </a:solidFill>
                          <a:effectLst/>
                        </a:rPr>
                        <a:t>Black</a:t>
                      </a:r>
                      <a:endParaRPr lang="en-US" sz="1400" b="1" i="0" u="none" strike="noStrike" dirty="0">
                        <a:solidFill>
                          <a:schemeClr val="bg1"/>
                        </a:solidFill>
                        <a:effectLst/>
                        <a:latin typeface="Calibri" panose="020F0502020204030204" pitchFamily="34" charset="0"/>
                      </a:endParaRPr>
                    </a:p>
                  </a:txBody>
                  <a:tcPr marL="6350" marR="6350" marT="6350" marB="0" anchor="ctr">
                    <a:solidFill>
                      <a:srgbClr val="BDD5EF"/>
                    </a:solidFill>
                  </a:tcPr>
                </a:tc>
                <a:tc>
                  <a:txBody>
                    <a:bodyPr/>
                    <a:lstStyle/>
                    <a:p>
                      <a:pPr algn="ctr" fontAlgn="b"/>
                      <a:r>
                        <a:rPr lang="en-US" sz="1400" b="1" u="none" strike="noStrike" dirty="0">
                          <a:solidFill>
                            <a:schemeClr val="bg1"/>
                          </a:solidFill>
                          <a:effectLst/>
                        </a:rPr>
                        <a:t>Hispanic</a:t>
                      </a:r>
                      <a:endParaRPr lang="en-US" sz="1400" b="1" i="0" u="none" strike="noStrike" dirty="0">
                        <a:solidFill>
                          <a:schemeClr val="bg1"/>
                        </a:solidFill>
                        <a:effectLst/>
                        <a:latin typeface="Calibri" panose="020F0502020204030204" pitchFamily="34" charset="0"/>
                      </a:endParaRPr>
                    </a:p>
                  </a:txBody>
                  <a:tcPr marL="6350" marR="6350" marT="6350" marB="0" anchor="ctr">
                    <a:solidFill>
                      <a:schemeClr val="accent1"/>
                    </a:solidFill>
                  </a:tcPr>
                </a:tc>
                <a:tc>
                  <a:txBody>
                    <a:bodyPr/>
                    <a:lstStyle/>
                    <a:p>
                      <a:pPr algn="ctr" fontAlgn="b"/>
                      <a:r>
                        <a:rPr lang="en-US" sz="1400" b="1" u="none" strike="noStrike" dirty="0">
                          <a:solidFill>
                            <a:schemeClr val="bg1"/>
                          </a:solidFill>
                          <a:effectLst/>
                        </a:rPr>
                        <a:t>White</a:t>
                      </a:r>
                      <a:endParaRPr lang="en-US" sz="1400" b="1" i="0" u="none" strike="noStrike" dirty="0">
                        <a:solidFill>
                          <a:schemeClr val="bg1"/>
                        </a:solidFill>
                        <a:effectLst/>
                        <a:latin typeface="Calibri" panose="020F0502020204030204" pitchFamily="34" charset="0"/>
                      </a:endParaRPr>
                    </a:p>
                  </a:txBody>
                  <a:tcPr marL="6350" marR="6350" marT="6350" marB="0" anchor="ctr">
                    <a:solidFill>
                      <a:srgbClr val="C00000"/>
                    </a:solidFill>
                  </a:tcPr>
                </a:tc>
                <a:extLst>
                  <a:ext uri="{0D108BD9-81ED-4DB2-BD59-A6C34878D82A}">
                    <a16:rowId xmlns:a16="http://schemas.microsoft.com/office/drawing/2014/main" val="1607347308"/>
                  </a:ext>
                </a:extLst>
              </a:tr>
              <a:tr h="551311">
                <a:tc>
                  <a:txBody>
                    <a:bodyPr/>
                    <a:lstStyle/>
                    <a:p>
                      <a:pPr algn="ctr" fontAlgn="b"/>
                      <a:r>
                        <a:rPr lang="en-US" sz="1400" b="0" u="none" strike="noStrike" dirty="0">
                          <a:solidFill>
                            <a:srgbClr val="000000"/>
                          </a:solidFill>
                          <a:effectLst/>
                        </a:rPr>
                        <a:t>Don't know / Prefer not to answer</a:t>
                      </a:r>
                      <a:endParaRPr lang="en-US" sz="1400" b="0" i="0" u="none" strike="noStrike" dirty="0">
                        <a:solidFill>
                          <a:srgbClr val="000000"/>
                        </a:solidFill>
                        <a:effectLst/>
                        <a:latin typeface="Calibri" panose="020F0502020204030204" pitchFamily="34" charset="0"/>
                      </a:endParaRPr>
                    </a:p>
                  </a:txBody>
                  <a:tcPr marL="6350" marR="6350" marT="6350" marB="0" anchor="ctr">
                    <a:solidFill>
                      <a:schemeClr val="bg1"/>
                    </a:solidFill>
                  </a:tcPr>
                </a:tc>
                <a:tc>
                  <a:txBody>
                    <a:bodyPr/>
                    <a:lstStyle/>
                    <a:p>
                      <a:pPr algn="ctr" fontAlgn="b"/>
                      <a:r>
                        <a:rPr lang="en-US" sz="1400" b="0" u="none" strike="noStrike" dirty="0">
                          <a:solidFill>
                            <a:srgbClr val="000000"/>
                          </a:solidFill>
                          <a:effectLst/>
                        </a:rPr>
                        <a:t>7%</a:t>
                      </a:r>
                      <a:endParaRPr lang="en-US"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400" b="0" u="none" strike="noStrike" dirty="0">
                          <a:solidFill>
                            <a:srgbClr val="000000"/>
                          </a:solidFill>
                          <a:effectLst/>
                        </a:rPr>
                        <a:t>7%</a:t>
                      </a:r>
                      <a:endParaRPr lang="en-US"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400" b="0" u="none" strike="noStrike" dirty="0">
                          <a:solidFill>
                            <a:srgbClr val="000000"/>
                          </a:solidFill>
                          <a:effectLst/>
                        </a:rPr>
                        <a:t>8%</a:t>
                      </a:r>
                      <a:endParaRPr lang="en-US"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813386351"/>
                  </a:ext>
                </a:extLst>
              </a:tr>
              <a:tr h="551311">
                <a:tc>
                  <a:txBody>
                    <a:bodyPr/>
                    <a:lstStyle/>
                    <a:p>
                      <a:pPr algn="ctr" fontAlgn="b"/>
                      <a:r>
                        <a:rPr lang="en-US" sz="1400" b="0" u="none" strike="noStrike" dirty="0">
                          <a:solidFill>
                            <a:srgbClr val="000000"/>
                          </a:solidFill>
                          <a:effectLst/>
                        </a:rPr>
                        <a:t>Far too much</a:t>
                      </a:r>
                      <a:endParaRPr lang="en-US" sz="1400" b="0" i="0" u="none" strike="noStrike" dirty="0">
                        <a:solidFill>
                          <a:srgbClr val="000000"/>
                        </a:solidFill>
                        <a:effectLst/>
                        <a:latin typeface="Calibri" panose="020F0502020204030204" pitchFamily="34" charset="0"/>
                      </a:endParaRPr>
                    </a:p>
                  </a:txBody>
                  <a:tcPr marL="6350" marR="6350" marT="6350" marB="0" anchor="ctr">
                    <a:solidFill>
                      <a:schemeClr val="bg1"/>
                    </a:solidFill>
                  </a:tcPr>
                </a:tc>
                <a:tc>
                  <a:txBody>
                    <a:bodyPr/>
                    <a:lstStyle/>
                    <a:p>
                      <a:pPr algn="ctr" fontAlgn="b"/>
                      <a:r>
                        <a:rPr lang="en-US" sz="1400" b="0" u="none" strike="noStrike" dirty="0">
                          <a:solidFill>
                            <a:srgbClr val="000000"/>
                          </a:solidFill>
                          <a:effectLst/>
                        </a:rPr>
                        <a:t>7%</a:t>
                      </a:r>
                      <a:endParaRPr lang="en-US"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400" b="0" u="none" strike="noStrike" dirty="0">
                          <a:solidFill>
                            <a:srgbClr val="000000"/>
                          </a:solidFill>
                          <a:effectLst/>
                        </a:rPr>
                        <a:t>14%</a:t>
                      </a:r>
                      <a:endParaRPr lang="en-US"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400" b="0" u="none" strike="noStrike" dirty="0">
                          <a:solidFill>
                            <a:srgbClr val="000000"/>
                          </a:solidFill>
                          <a:effectLst/>
                        </a:rPr>
                        <a:t>32%</a:t>
                      </a:r>
                      <a:endParaRPr lang="en-US"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714948234"/>
                  </a:ext>
                </a:extLst>
              </a:tr>
              <a:tr h="551311">
                <a:tc>
                  <a:txBody>
                    <a:bodyPr/>
                    <a:lstStyle/>
                    <a:p>
                      <a:pPr algn="ctr" fontAlgn="b"/>
                      <a:r>
                        <a:rPr lang="en-US" sz="1400" b="0" u="none" strike="noStrike" dirty="0">
                          <a:solidFill>
                            <a:srgbClr val="000000"/>
                          </a:solidFill>
                          <a:effectLst/>
                        </a:rPr>
                        <a:t>Slightly too much</a:t>
                      </a:r>
                      <a:endParaRPr lang="en-US" sz="1400" b="0" i="0" u="none" strike="noStrike" dirty="0">
                        <a:solidFill>
                          <a:srgbClr val="000000"/>
                        </a:solidFill>
                        <a:effectLst/>
                        <a:latin typeface="Calibri" panose="020F0502020204030204" pitchFamily="34" charset="0"/>
                      </a:endParaRPr>
                    </a:p>
                  </a:txBody>
                  <a:tcPr marL="6350" marR="6350" marT="6350" marB="0" anchor="ctr">
                    <a:solidFill>
                      <a:schemeClr val="bg1"/>
                    </a:solidFill>
                  </a:tcPr>
                </a:tc>
                <a:tc>
                  <a:txBody>
                    <a:bodyPr/>
                    <a:lstStyle/>
                    <a:p>
                      <a:pPr algn="ctr" fontAlgn="b"/>
                      <a:r>
                        <a:rPr lang="en-US" sz="1400" b="0" u="none" strike="noStrike" dirty="0">
                          <a:solidFill>
                            <a:srgbClr val="000000"/>
                          </a:solidFill>
                          <a:effectLst/>
                        </a:rPr>
                        <a:t>9%</a:t>
                      </a:r>
                      <a:endParaRPr lang="en-US"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400" b="0" u="none" strike="noStrike" dirty="0">
                          <a:solidFill>
                            <a:srgbClr val="000000"/>
                          </a:solidFill>
                          <a:effectLst/>
                        </a:rPr>
                        <a:t>17%</a:t>
                      </a:r>
                      <a:endParaRPr lang="en-US"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400" b="0" u="none" strike="noStrike" dirty="0">
                          <a:solidFill>
                            <a:srgbClr val="000000"/>
                          </a:solidFill>
                          <a:effectLst/>
                        </a:rPr>
                        <a:t>21%</a:t>
                      </a:r>
                      <a:endParaRPr lang="en-US"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81720147"/>
                  </a:ext>
                </a:extLst>
              </a:tr>
              <a:tr h="551311">
                <a:tc>
                  <a:txBody>
                    <a:bodyPr/>
                    <a:lstStyle/>
                    <a:p>
                      <a:pPr algn="ctr" fontAlgn="b"/>
                      <a:r>
                        <a:rPr lang="en-US" sz="1400" b="0" u="none" strike="noStrike" dirty="0">
                          <a:solidFill>
                            <a:srgbClr val="000000"/>
                          </a:solidFill>
                          <a:effectLst/>
                        </a:rPr>
                        <a:t>Right amount</a:t>
                      </a:r>
                      <a:endParaRPr lang="en-US" sz="1400" b="0" i="0" u="none" strike="noStrike" dirty="0">
                        <a:solidFill>
                          <a:srgbClr val="000000"/>
                        </a:solidFill>
                        <a:effectLst/>
                        <a:latin typeface="Calibri" panose="020F0502020204030204" pitchFamily="34" charset="0"/>
                      </a:endParaRPr>
                    </a:p>
                  </a:txBody>
                  <a:tcPr marL="6350" marR="6350" marT="6350" marB="0" anchor="ctr">
                    <a:solidFill>
                      <a:schemeClr val="bg1"/>
                    </a:solidFill>
                  </a:tcPr>
                </a:tc>
                <a:tc>
                  <a:txBody>
                    <a:bodyPr/>
                    <a:lstStyle/>
                    <a:p>
                      <a:pPr algn="ctr" fontAlgn="b"/>
                      <a:r>
                        <a:rPr lang="en-US" sz="1400" b="0" u="none" strike="noStrike">
                          <a:solidFill>
                            <a:srgbClr val="000000"/>
                          </a:solidFill>
                          <a:effectLst/>
                        </a:rPr>
                        <a:t>17%</a:t>
                      </a:r>
                      <a:endParaRPr lang="en-US" sz="1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US" sz="1400" b="0" u="none" strike="noStrike" dirty="0">
                          <a:solidFill>
                            <a:srgbClr val="000000"/>
                          </a:solidFill>
                          <a:effectLst/>
                        </a:rPr>
                        <a:t>21%</a:t>
                      </a:r>
                      <a:endParaRPr lang="en-US" sz="14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b"/>
                      <a:r>
                        <a:rPr lang="en-US" sz="1400" b="0" u="none" strike="noStrike" dirty="0">
                          <a:solidFill>
                            <a:srgbClr val="000000"/>
                          </a:solidFill>
                          <a:effectLst/>
                        </a:rPr>
                        <a:t>16%</a:t>
                      </a:r>
                      <a:endParaRPr lang="en-US"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544086765"/>
                  </a:ext>
                </a:extLst>
              </a:tr>
              <a:tr h="551311">
                <a:tc>
                  <a:txBody>
                    <a:bodyPr/>
                    <a:lstStyle/>
                    <a:p>
                      <a:pPr algn="ctr" fontAlgn="b"/>
                      <a:r>
                        <a:rPr lang="en-US" sz="1400" b="0" u="none" strike="noStrike" dirty="0">
                          <a:solidFill>
                            <a:srgbClr val="000000"/>
                          </a:solidFill>
                          <a:effectLst/>
                        </a:rPr>
                        <a:t>Slightly too little</a:t>
                      </a:r>
                      <a:endParaRPr lang="en-US" sz="1400" b="0" i="0" u="none" strike="noStrike" dirty="0">
                        <a:solidFill>
                          <a:srgbClr val="000000"/>
                        </a:solidFill>
                        <a:effectLst/>
                        <a:latin typeface="Calibri" panose="020F0502020204030204" pitchFamily="34" charset="0"/>
                      </a:endParaRPr>
                    </a:p>
                  </a:txBody>
                  <a:tcPr marL="6350" marR="6350" marT="6350" marB="0" anchor="ctr">
                    <a:solidFill>
                      <a:schemeClr val="bg1"/>
                    </a:solidFill>
                  </a:tcPr>
                </a:tc>
                <a:tc>
                  <a:txBody>
                    <a:bodyPr/>
                    <a:lstStyle/>
                    <a:p>
                      <a:pPr algn="ctr" fontAlgn="b"/>
                      <a:r>
                        <a:rPr lang="en-US" sz="1400" b="0" u="none" strike="noStrike">
                          <a:solidFill>
                            <a:srgbClr val="000000"/>
                          </a:solidFill>
                          <a:effectLst/>
                        </a:rPr>
                        <a:t>25%</a:t>
                      </a:r>
                      <a:endParaRPr lang="en-US" sz="1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US" sz="1400" b="0" u="none" strike="noStrike">
                          <a:solidFill>
                            <a:srgbClr val="000000"/>
                          </a:solidFill>
                          <a:effectLst/>
                        </a:rPr>
                        <a:t>24%</a:t>
                      </a:r>
                      <a:endParaRPr lang="en-US" sz="14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b"/>
                      <a:r>
                        <a:rPr lang="en-US" sz="1400" b="0" u="none" strike="noStrike" dirty="0">
                          <a:solidFill>
                            <a:srgbClr val="000000"/>
                          </a:solidFill>
                          <a:effectLst/>
                        </a:rPr>
                        <a:t>13%</a:t>
                      </a:r>
                      <a:endParaRPr lang="en-US" sz="14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022768562"/>
                  </a:ext>
                </a:extLst>
              </a:tr>
            </a:tbl>
          </a:graphicData>
        </a:graphic>
      </p:graphicFrame>
    </p:spTree>
    <p:extLst>
      <p:ext uri="{BB962C8B-B14F-4D97-AF65-F5344CB8AC3E}">
        <p14:creationId xmlns:p14="http://schemas.microsoft.com/office/powerpoint/2010/main" val="32662676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name="Which of the following best describes the area you live in?">
    <p:spTree>
      <p:nvGrpSpPr>
        <p:cNvPr id="1" name=""/>
        <p:cNvGrpSpPr/>
        <p:nvPr/>
      </p:nvGrpSpPr>
      <p:grpSpPr>
        <a:xfrm>
          <a:off x="0" y="0"/>
          <a:ext cx="0" cy="0"/>
          <a:chOff x="0" y="0"/>
          <a:chExt cx="0" cy="0"/>
        </a:xfrm>
      </p:grpSpPr>
      <p:sp>
        <p:nvSpPr>
          <p:cNvPr id="3" name="(empty)" descr="e36d1035-909e-43fc-b243-f2b6c9226ab9 (empty)"/>
          <p:cNvSpPr/>
          <p:nvPr/>
        </p:nvSpPr>
        <p:spPr>
          <a:xfrm>
            <a:off x="11858625" y="6477000"/>
            <a:ext cx="238125" cy="285750"/>
          </a:xfrm>
          <a:prstGeom prst="rect">
            <a:avLst/>
          </a:prstGeom>
          <a:solidFill>
            <a:srgbClr val="FFFFFF"/>
          </a:solidFill>
          <a:ln w="19050">
            <a:solidFill>
              <a:srgbClr val="FFFFFF"/>
            </a:solidFill>
            <a:prstDash val="solid"/>
          </a:ln>
        </p:spPr>
        <p:txBody>
          <a:bodyPr lIns="95250" tIns="95250" rIns="95250" bIns="95250" anchor="ctr">
            <a:noAutofit/>
          </a:bodyPr>
          <a:lstStyle/>
          <a:p>
            <a:pPr marL="0" lvl="0" indent="0" algn="ctr">
              <a:lnSpc>
                <a:spcPct val="114583"/>
              </a:lnSpc>
              <a:buNone/>
            </a:pPr>
            <a:r>
              <a:rPr sz="1400" b="0" i="0" u="none" strike="noStrike">
                <a:solidFill>
                  <a:srgbClr val="FFFFFF"/>
                </a:solidFill>
                <a:latin typeface="Open Sans"/>
              </a:rPr>
              <a:t>﻿</a:t>
            </a:r>
          </a:p>
        </p:txBody>
      </p:sp>
      <p:pic>
        <p:nvPicPr>
          <p:cNvPr id="6" name="viz.Which.of.the.following.best.describes.the.area.you.live.in." descr="64162164-c146-415e-b9f8-8b5247ab77fc viz.Which.of.the.following.best.describes.the.area.you.live.in."/>
          <p:cNvPicPr>
            <a:picLocks noGrp="1" noChangeAspect="1"/>
          </p:cNvPicPr>
          <p:nvPr>
            <p:ph idx="1"/>
          </p:nvPr>
        </p:nvPicPr>
        <p:blipFill>
          <a:blip r:embed="rId2" cstate="print"/>
          <a:stretch>
            <a:fillRect/>
          </a:stretch>
        </p:blipFill>
        <p:spPr>
          <a:xfrm>
            <a:off x="762000" y="1905000"/>
            <a:ext cx="10687050" cy="4337298"/>
          </a:xfrm>
          <a:prstGeom prst="rect">
            <a:avLst/>
          </a:prstGeom>
        </p:spPr>
      </p:pic>
      <p:sp>
        <p:nvSpPr>
          <p:cNvPr id="5" name="viz.Which.of.the.following.best.describes.the.area.you.live.in. footer" descr="Footer: 64162164-c146-415e-b9f8-8b5247ab77fc viz.Which.of.the.following.best.describes.the.area.you.live.in."/>
          <p:cNvSpPr/>
          <p:nvPr/>
        </p:nvSpPr>
        <p:spPr>
          <a:xfrm>
            <a:off x="762000" y="6242298"/>
            <a:ext cx="10687050" cy="320427"/>
          </a:xfrm>
          <a:prstGeom prst="rect">
            <a:avLst/>
          </a:prstGeom>
          <a:noFill/>
        </p:spPr>
        <p:txBody>
          <a:bodyPr/>
          <a:lstStyle/>
          <a:p>
            <a:pPr marL="0" lvl="0" indent="0" algn="ctr">
              <a:lnSpc>
                <a:spcPct val="114583"/>
              </a:lnSpc>
              <a:buNone/>
            </a:pPr>
            <a:r>
              <a:rPr sz="800" b="0" i="0" u="none" strike="noStrike">
                <a:solidFill>
                  <a:srgbClr val="505050"/>
                </a:solidFill>
                <a:latin typeface="Open Sans"/>
              </a:rPr>
              <a:t>Which of the following best describes the area you live in? SUMMARY</a:t>
            </a:r>
            <a:br>
              <a:rPr/>
            </a:br>
            <a:r>
              <a:rPr sz="800" b="0" i="0" u="none" strike="noStrike">
                <a:solidFill>
                  <a:srgbClr val="505050"/>
                </a:solidFill>
                <a:latin typeface="Open Sans"/>
              </a:rPr>
              <a:t>sample size = 1800</a:t>
            </a:r>
          </a:p>
        </p:txBody>
      </p:sp>
      <p:pic>
        <p:nvPicPr>
          <p:cNvPr id="2" name="Picture 4" descr="Home - E Pluribus Unum Fund">
            <a:extLst>
              <a:ext uri="{FF2B5EF4-FFF2-40B4-BE49-F238E27FC236}">
                <a16:creationId xmlns:a16="http://schemas.microsoft.com/office/drawing/2014/main" id="{036A187C-B491-3352-75B6-116E7A7026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99373" y="5956664"/>
            <a:ext cx="797378" cy="79737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4F94182-53E6-8679-A90F-A96837554F47}"/>
              </a:ext>
            </a:extLst>
          </p:cNvPr>
          <p:cNvSpPr/>
          <p:nvPr/>
        </p:nvSpPr>
        <p:spPr>
          <a:xfrm>
            <a:off x="7433" y="-9169"/>
            <a:ext cx="12189834" cy="1442286"/>
          </a:xfrm>
          <a:prstGeom prst="rect">
            <a:avLst/>
          </a:prstGeom>
          <a:solidFill>
            <a:srgbClr val="262261"/>
          </a:solidFill>
          <a:ln>
            <a:solidFill>
              <a:srgbClr val="2622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descr="f6f017b4-9a1e-4bbf-81c6-2caa04588751 Title">
            <a:extLst>
              <a:ext uri="{FF2B5EF4-FFF2-40B4-BE49-F238E27FC236}">
                <a16:creationId xmlns:a16="http://schemas.microsoft.com/office/drawing/2014/main" id="{2EBDDC0F-213A-EEC8-6DB5-D45B0D7F4F58}"/>
              </a:ext>
            </a:extLst>
          </p:cNvPr>
          <p:cNvSpPr txBox="1">
            <a:spLocks/>
          </p:cNvSpPr>
          <p:nvPr/>
        </p:nvSpPr>
        <p:spPr>
          <a:xfrm>
            <a:off x="717833" y="252761"/>
            <a:ext cx="10124078" cy="814286"/>
          </a:xfrm>
          <a:prstGeom prst="rect">
            <a:avLst/>
          </a:prstGeom>
          <a:noFill/>
        </p:spPr>
        <p:txBody>
          <a:bodyPr vert="horz" lIns="0" tIns="15240" rIns="0" bIns="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14583"/>
              </a:lnSpc>
            </a:pPr>
            <a:r>
              <a:rPr lang="en-US" sz="2600" i="1">
                <a:solidFill>
                  <a:schemeClr val="bg1"/>
                </a:solidFill>
                <a:latin typeface="Bahnschrift Light SemiCondensed" panose="020B0502040204020203" pitchFamily="34" charset="0"/>
              </a:rPr>
              <a:t>Which of the following best describes the area you live in?</a:t>
            </a:r>
          </a:p>
        </p:txBody>
      </p:sp>
    </p:spTree>
  </p:cSld>
  <p:clrMapOvr>
    <a:masterClrMapping/>
  </p:clrMapOvr>
</p:sld>
</file>

<file path=ppt/theme/theme1.xml><?xml version="1.0" encoding="utf-8"?>
<a:theme xmlns:a="http://schemas.openxmlformats.org/drawingml/2006/main" name="Office Theme">
  <a:themeElements>
    <a:clrScheme name="Displayr Export">
      <a:dk1>
        <a:sysClr val="windowText" lastClr="000000"/>
      </a:dk1>
      <a:lt1>
        <a:sysClr val="window" lastClr="FFFFFF"/>
      </a:lt1>
      <a:dk2>
        <a:srgbClr val="44546A"/>
      </a:dk2>
      <a:lt2>
        <a:srgbClr val="E7E6E6"/>
      </a:lt2>
      <a:accent1>
        <a:srgbClr val="25B8D6"/>
      </a:accent1>
      <a:accent2>
        <a:srgbClr val="2C3E81"/>
      </a:accent2>
      <a:accent3>
        <a:srgbClr val="C72F80"/>
      </a:accent3>
      <a:accent4>
        <a:srgbClr val="0080A3"/>
      </a:accent4>
      <a:accent5>
        <a:srgbClr val="D1D403"/>
      </a:accent5>
      <a:accent6>
        <a:srgbClr val="FED305"/>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18da4245-de97-4551-9a9c-da666e84b60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6F957D44CA79F4B9BBE228574D9F2B2" ma:contentTypeVersion="15" ma:contentTypeDescription="Create a new document." ma:contentTypeScope="" ma:versionID="2cfc9e554975e8bb6c7f20f714e0c3f6">
  <xsd:schema xmlns:xsd="http://www.w3.org/2001/XMLSchema" xmlns:xs="http://www.w3.org/2001/XMLSchema" xmlns:p="http://schemas.microsoft.com/office/2006/metadata/properties" xmlns:ns3="7f4b6678-1bad-4a93-9215-3cb9e72547b0" xmlns:ns4="18da4245-de97-4551-9a9c-da666e84b608" targetNamespace="http://schemas.microsoft.com/office/2006/metadata/properties" ma:root="true" ma:fieldsID="6faaae458cabed7b4fca6655887893f5" ns3:_="" ns4:_="">
    <xsd:import namespace="7f4b6678-1bad-4a93-9215-3cb9e72547b0"/>
    <xsd:import namespace="18da4245-de97-4551-9a9c-da666e84b60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4b6678-1bad-4a93-9215-3cb9e72547b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8da4245-de97-4551-9a9c-da666e84b60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F2199A6-3663-4DAA-8B37-62286FA80306}">
  <ds:schemaRef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schemas.microsoft.com/office/2006/documentManagement/types"/>
    <ds:schemaRef ds:uri="http://purl.org/dc/elements/1.1/"/>
    <ds:schemaRef ds:uri="18da4245-de97-4551-9a9c-da666e84b608"/>
    <ds:schemaRef ds:uri="7f4b6678-1bad-4a93-9215-3cb9e72547b0"/>
    <ds:schemaRef ds:uri="http://www.w3.org/XML/1998/namespace"/>
    <ds:schemaRef ds:uri="http://purl.org/dc/terms/"/>
  </ds:schemaRefs>
</ds:datastoreItem>
</file>

<file path=customXml/itemProps2.xml><?xml version="1.0" encoding="utf-8"?>
<ds:datastoreItem xmlns:ds="http://schemas.openxmlformats.org/officeDocument/2006/customXml" ds:itemID="{97AAD75F-F343-462D-9BCF-766A7AF95C15}">
  <ds:schemaRefs>
    <ds:schemaRef ds:uri="http://schemas.microsoft.com/sharepoint/v3/contenttype/forms"/>
  </ds:schemaRefs>
</ds:datastoreItem>
</file>

<file path=customXml/itemProps3.xml><?xml version="1.0" encoding="utf-8"?>
<ds:datastoreItem xmlns:ds="http://schemas.openxmlformats.org/officeDocument/2006/customXml" ds:itemID="{C0BC2955-D01A-4942-9598-13248A40B026}">
  <ds:schemaRefs>
    <ds:schemaRef ds:uri="18da4245-de97-4551-9a9c-da666e84b608"/>
    <ds:schemaRef ds:uri="7f4b6678-1bad-4a93-9215-3cb9e72547b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TotalTime>
  <Words>9237</Words>
  <Application>Microsoft Office PowerPoint</Application>
  <PresentationFormat>Custom</PresentationFormat>
  <Paragraphs>1399</Paragraphs>
  <Slides>90</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90</vt:i4>
      </vt:variant>
    </vt:vector>
  </HeadingPairs>
  <TitlesOfParts>
    <vt:vector size="99" baseType="lpstr">
      <vt:lpstr>Arial</vt:lpstr>
      <vt:lpstr>Bahnschrift Light</vt:lpstr>
      <vt:lpstr>Bahnschrift Light SemiCondensed</vt:lpstr>
      <vt:lpstr>Bahnschrift SemiBold</vt:lpstr>
      <vt:lpstr>Bahnschrift SemiCondensed</vt:lpstr>
      <vt:lpstr>Bahnschrift SemiLight</vt:lpstr>
      <vt:lpstr>Calibri</vt:lpstr>
      <vt:lpstr>Open Sans</vt:lpstr>
      <vt:lpstr>Office Theme</vt:lpstr>
      <vt:lpstr>SURVEY OF THE SOUTH</vt:lpstr>
      <vt:lpstr>METHODOLOGY</vt:lpstr>
      <vt:lpstr>METHODOLOGY</vt:lpstr>
      <vt:lpstr>RACE RELATIONS IN THE UNITED STATES</vt:lpstr>
      <vt:lpstr>RACE RELATIONS IN THE US // KEY INSIGHTS</vt:lpstr>
      <vt:lpstr>RACE RELATIONS IN THE US // KEY INSIGHTS</vt:lpstr>
      <vt:lpstr>RACE RELATIONS IN THE US // KEY INSIGHTS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ADDRESSING PERSONAL &amp; SOCIAL ISSUES</vt:lpstr>
      <vt:lpstr>ADDRESSING PERSONAL &amp; SOCIAL ISSUES // KEY INSIGHTS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SENSE OF COMMUNITY</vt:lpstr>
      <vt:lpstr>SENSE OF COMMUNITY // KEY INSIGHTS</vt:lpstr>
      <vt:lpstr>SENSE OF COMMUNITY // KEY INSIGHTS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IDENTITY &amp; VALUES // KEY INSIGHTS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TRUSTED INFORMATION SOURCES</vt:lpstr>
      <vt:lpstr>TRUSTED INFORMATION SOURCES // KEY INSIGHTS</vt:lpstr>
      <vt:lpstr>PowerPoint Presentation</vt:lpstr>
      <vt:lpstr>PowerPoint Presentation</vt:lpstr>
      <vt:lpstr>PowerPoint Presentation</vt:lpstr>
      <vt:lpstr>PowerPoint Presentation</vt:lpstr>
      <vt:lpstr>VOTING BEHAVIORS &amp; PERCEPTIONS</vt:lpstr>
      <vt:lpstr>VOTING BEHAVIORS &amp; PERCEPTIONS // KEY INSIGHTS</vt:lpstr>
      <vt:lpstr>PowerPoint Presentation</vt:lpstr>
      <vt:lpstr>PowerPoint Presentation</vt:lpstr>
      <vt:lpstr>PowerPoint Presentation</vt:lpstr>
      <vt:lpstr>PowerPoint Presentation</vt:lpstr>
      <vt:lpstr>PowerPoint Presentation</vt:lpstr>
      <vt:lpstr>PowerPoint Presentation</vt:lpstr>
      <vt:lpstr>RESPONDENT DEMOGRAPHIC BREAKDOWN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Untitled.Q</dc:title>
  <dc:creator>unknown</dc:creator>
  <cp:lastModifiedBy>Brooke Fevrier</cp:lastModifiedBy>
  <cp:revision>2</cp:revision>
  <dcterms:created xsi:type="dcterms:W3CDTF">2023-01-17T21:45:38Z</dcterms:created>
  <dcterms:modified xsi:type="dcterms:W3CDTF">2023-02-07T21:49:37Z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0x010100F6F957D44CA79F4B9BBE228574D9F2B2</vt:lpwstr>
  </property>
</Properties>
</file>